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10287000" cx="18288000"/>
  <p:notesSz cx="6858000" cy="9144000"/>
  <p:embeddedFontLst>
    <p:embeddedFont>
      <p:font typeface="Roboto Serif"/>
      <p:regular r:id="rId24"/>
      <p:bold r:id="rId25"/>
      <p:italic r:id="rId26"/>
      <p:boldItalic r:id="rId27"/>
    </p:embeddedFont>
    <p:embeddedFont>
      <p:font typeface="Staatliches"/>
      <p:regular r:id="rId28"/>
    </p:embeddedFont>
    <p:embeddedFont>
      <p:font typeface="Roboto"/>
      <p:regular r:id="rId29"/>
      <p:bold r:id="rId30"/>
      <p:italic r:id="rId31"/>
      <p:boldItalic r:id="rId32"/>
    </p:embeddedFont>
    <p:embeddedFont>
      <p:font typeface="Quicksand"/>
      <p:regular r:id="rId33"/>
      <p:bold r:id="rId34"/>
    </p:embeddedFont>
    <p:embeddedFont>
      <p:font typeface="Roboto Serif Medium"/>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6F9FA2-1BB3-489D-AE5A-835A6D11F3D1}">
  <a:tblStyle styleId="{056F9FA2-1BB3-489D-AE5A-835A6D11F3D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Serif-regular.fntdata"/><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Serif-italic.fntdata"/><Relationship Id="rId25" Type="http://schemas.openxmlformats.org/officeDocument/2006/relationships/font" Target="fonts/RobotoSerif-bold.fntdata"/><Relationship Id="rId28" Type="http://schemas.openxmlformats.org/officeDocument/2006/relationships/font" Target="fonts/Staatliches-regular.fntdata"/><Relationship Id="rId27" Type="http://schemas.openxmlformats.org/officeDocument/2006/relationships/font" Target="fonts/RobotoSerif-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5.xml"/><Relationship Id="rId33" Type="http://schemas.openxmlformats.org/officeDocument/2006/relationships/font" Target="fonts/Quicksand-regular.fntdata"/><Relationship Id="rId10" Type="http://schemas.openxmlformats.org/officeDocument/2006/relationships/slide" Target="slides/slide4.xml"/><Relationship Id="rId32" Type="http://schemas.openxmlformats.org/officeDocument/2006/relationships/font" Target="fonts/Roboto-boldItalic.fntdata"/><Relationship Id="rId13" Type="http://schemas.openxmlformats.org/officeDocument/2006/relationships/slide" Target="slides/slide7.xml"/><Relationship Id="rId35" Type="http://schemas.openxmlformats.org/officeDocument/2006/relationships/font" Target="fonts/RobotoSerifMedium-regular.fntdata"/><Relationship Id="rId12" Type="http://schemas.openxmlformats.org/officeDocument/2006/relationships/slide" Target="slides/slide6.xml"/><Relationship Id="rId34" Type="http://schemas.openxmlformats.org/officeDocument/2006/relationships/font" Target="fonts/Quicksand-bold.fntdata"/><Relationship Id="rId15" Type="http://schemas.openxmlformats.org/officeDocument/2006/relationships/slide" Target="slides/slide9.xml"/><Relationship Id="rId37" Type="http://schemas.openxmlformats.org/officeDocument/2006/relationships/font" Target="fonts/RobotoSerifMedium-italic.fntdata"/><Relationship Id="rId14" Type="http://schemas.openxmlformats.org/officeDocument/2006/relationships/slide" Target="slides/slide8.xml"/><Relationship Id="rId36" Type="http://schemas.openxmlformats.org/officeDocument/2006/relationships/font" Target="fonts/RobotoSerifMedium-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RobotoSerifMedium-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bcc95fdde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2bcc95fddef_0_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bd036c9fcc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bd036c9fcc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bd036c9fcc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2bd036c9fcc_2_4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bd036c9fcc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2bd036c9fcc_2_14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bd036c9fcc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2bd036c9fcc_2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35714"/>
              </a:lnSpc>
              <a:spcBef>
                <a:spcPts val="0"/>
              </a:spcBef>
              <a:spcAft>
                <a:spcPts val="0"/>
              </a:spcAft>
              <a:buClr>
                <a:schemeClr val="dk1"/>
              </a:buClr>
              <a:buSzPts val="1800"/>
              <a:buFont typeface="Roboto Serif Medium"/>
              <a:buChar char="●"/>
            </a:pPr>
            <a:r>
              <a:rPr lang="en-US" sz="1800">
                <a:solidFill>
                  <a:schemeClr val="dk1"/>
                </a:solidFill>
                <a:latin typeface="Roboto Serif Medium"/>
                <a:ea typeface="Roboto Serif Medium"/>
                <a:cs typeface="Roboto Serif Medium"/>
                <a:sym typeface="Roboto Serif Medium"/>
              </a:rPr>
              <a:t>Optimize a client's cryptocurrency portfoliO by taking information from the API Bitfinex and using this to calculate how much of each coin you should purchase and what type of returns you may expect to see. Portfolio optimization aims to maximize returns for a given level of risk. </a:t>
            </a:r>
            <a:endParaRPr sz="1800">
              <a:solidFill>
                <a:schemeClr val="dk1"/>
              </a:solidFill>
              <a:latin typeface="Roboto Serif Medium"/>
              <a:ea typeface="Roboto Serif Medium"/>
              <a:cs typeface="Roboto Serif Medium"/>
              <a:sym typeface="Roboto Serif Medium"/>
            </a:endParaRPr>
          </a:p>
          <a:p>
            <a:pPr indent="0" lvl="0" marL="0" rtl="0" algn="l">
              <a:lnSpc>
                <a:spcPct val="135714"/>
              </a:lnSpc>
              <a:spcBef>
                <a:spcPts val="0"/>
              </a:spcBef>
              <a:spcAft>
                <a:spcPts val="0"/>
              </a:spcAft>
              <a:buClr>
                <a:schemeClr val="dk1"/>
              </a:buClr>
              <a:buSzPts val="1100"/>
              <a:buFont typeface="Arial"/>
              <a:buNone/>
            </a:pPr>
            <a:r>
              <a:t/>
            </a:r>
            <a:endParaRPr sz="1800">
              <a:solidFill>
                <a:schemeClr val="dk1"/>
              </a:solidFill>
              <a:latin typeface="Roboto Serif Medium"/>
              <a:ea typeface="Roboto Serif Medium"/>
              <a:cs typeface="Roboto Serif Medium"/>
              <a:sym typeface="Roboto Serif Medium"/>
            </a:endParaRPr>
          </a:p>
          <a:p>
            <a:pPr indent="-342900" lvl="0" marL="457200" rtl="0" algn="l">
              <a:lnSpc>
                <a:spcPct val="135714"/>
              </a:lnSpc>
              <a:spcBef>
                <a:spcPts val="0"/>
              </a:spcBef>
              <a:spcAft>
                <a:spcPts val="0"/>
              </a:spcAft>
              <a:buClr>
                <a:schemeClr val="dk1"/>
              </a:buClr>
              <a:buSzPts val="1800"/>
              <a:buFont typeface="Roboto Serif Medium"/>
              <a:buChar char="●"/>
            </a:pPr>
            <a:r>
              <a:rPr lang="en-US" sz="1800">
                <a:solidFill>
                  <a:schemeClr val="dk1"/>
                </a:solidFill>
                <a:latin typeface="Roboto Serif Medium"/>
                <a:ea typeface="Roboto Serif Medium"/>
                <a:cs typeface="Roboto Serif Medium"/>
                <a:sym typeface="Roboto Serif Medium"/>
              </a:rPr>
              <a:t>By optimizing your cryptocurrency holdings, you seek to achieve the highest possible returns based on your risk preferences. Portfolio optimization also allows you to adapt to changing market conditions. It enables you to adjust your holdings based on the evolving economic environment, market trends, and the performance of different assets.</a:t>
            </a:r>
            <a:endParaRPr sz="1800">
              <a:solidFill>
                <a:schemeClr val="dk1"/>
              </a:solidFill>
              <a:latin typeface="Roboto Serif Medium"/>
              <a:ea typeface="Roboto Serif Medium"/>
              <a:cs typeface="Roboto Serif Medium"/>
              <a:sym typeface="Roboto Serif Medium"/>
            </a:endParaRPr>
          </a:p>
          <a:p>
            <a:pPr indent="0" lvl="0" marL="0" rtl="0" algn="l">
              <a:lnSpc>
                <a:spcPct val="135714"/>
              </a:lnSpc>
              <a:spcBef>
                <a:spcPts val="0"/>
              </a:spcBef>
              <a:spcAft>
                <a:spcPts val="0"/>
              </a:spcAft>
              <a:buClr>
                <a:schemeClr val="dk1"/>
              </a:buClr>
              <a:buSzPts val="1100"/>
              <a:buFont typeface="Arial"/>
              <a:buNone/>
            </a:pPr>
            <a:r>
              <a:t/>
            </a:r>
            <a:endParaRPr sz="1800">
              <a:solidFill>
                <a:schemeClr val="dk1"/>
              </a:solidFill>
              <a:latin typeface="Roboto Serif Medium"/>
              <a:ea typeface="Roboto Serif Medium"/>
              <a:cs typeface="Roboto Serif Medium"/>
              <a:sym typeface="Roboto Serif Medium"/>
            </a:endParaRPr>
          </a:p>
          <a:p>
            <a:pPr indent="-342900" lvl="0" marL="457200" rtl="0" algn="l">
              <a:lnSpc>
                <a:spcPct val="135714"/>
              </a:lnSpc>
              <a:spcBef>
                <a:spcPts val="0"/>
              </a:spcBef>
              <a:spcAft>
                <a:spcPts val="0"/>
              </a:spcAft>
              <a:buClr>
                <a:schemeClr val="dk1"/>
              </a:buClr>
              <a:buSzPts val="1800"/>
              <a:buFont typeface="Roboto Serif Medium"/>
              <a:buChar char="●"/>
            </a:pPr>
            <a:r>
              <a:rPr lang="en-US" sz="1800">
                <a:solidFill>
                  <a:schemeClr val="dk1"/>
                </a:solidFill>
                <a:latin typeface="Roboto Serif Medium"/>
                <a:ea typeface="Roboto Serif Medium"/>
                <a:cs typeface="Roboto Serif Medium"/>
                <a:sym typeface="Roboto Serif Medium"/>
              </a:rPr>
              <a:t>Optimization helps ensure that your portfolio is aligned with your chosen investment strategy as well, whether it's value investing, growth investing, or a specific trading approach.Optimizing also helps ensure that your capital is allocated efficiently, directing funds to assets with the potential for higher returns relative to their risk.</a:t>
            </a:r>
            <a:endParaRPr/>
          </a:p>
        </p:txBody>
      </p:sp>
      <p:sp>
        <p:nvSpPr>
          <p:cNvPr id="170" name="Google Shape;17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d036c9fcc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2bd036c9fcc_2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cc95fddef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2bcc95fddef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hyperlink" Target="https://github.com/jbrunsell/Fintech-Project-3.git" TargetMode="External"/><Relationship Id="rId5"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21.png"/><Relationship Id="rId6"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26.png"/><Relationship Id="rId5" Type="http://schemas.openxmlformats.org/officeDocument/2006/relationships/image" Target="../media/image20.png"/><Relationship Id="rId6"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7811" l="0" r="0" t="7812"/>
          <a:stretch/>
        </p:blipFill>
        <p:spPr>
          <a:xfrm>
            <a:off x="0" y="0"/>
            <a:ext cx="18288001" cy="10287001"/>
          </a:xfrm>
          <a:prstGeom prst="rect">
            <a:avLst/>
          </a:prstGeom>
          <a:noFill/>
          <a:ln>
            <a:noFill/>
          </a:ln>
        </p:spPr>
      </p:pic>
      <p:sp>
        <p:nvSpPr>
          <p:cNvPr id="85" name="Google Shape;85;p13"/>
          <p:cNvSpPr/>
          <p:nvPr/>
        </p:nvSpPr>
        <p:spPr>
          <a:xfrm rot="-239541">
            <a:off x="1140366" y="6824262"/>
            <a:ext cx="7734469" cy="1289823"/>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86" name="Google Shape;86;p13"/>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sp>
        <p:nvSpPr>
          <p:cNvPr id="87" name="Google Shape;87;p13"/>
          <p:cNvSpPr txBox="1"/>
          <p:nvPr/>
        </p:nvSpPr>
        <p:spPr>
          <a:xfrm>
            <a:off x="1458600" y="6309525"/>
            <a:ext cx="7451700" cy="2875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5600">
                <a:solidFill>
                  <a:schemeClr val="dk1"/>
                </a:solidFill>
              </a:rPr>
              <a:t>Building the Perfect </a:t>
            </a:r>
            <a:endParaRPr sz="5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5600">
                <a:solidFill>
                  <a:schemeClr val="dk1"/>
                </a:solidFill>
              </a:rPr>
              <a:t>Crypto Portfolio</a:t>
            </a:r>
            <a:endParaRPr sz="5600">
              <a:solidFill>
                <a:schemeClr val="dk1"/>
              </a:solidFill>
            </a:endParaRPr>
          </a:p>
          <a:p>
            <a:pPr indent="0" lvl="0" marL="0" marR="0" rtl="0" algn="l">
              <a:lnSpc>
                <a:spcPct val="120002"/>
              </a:lnSpc>
              <a:spcBef>
                <a:spcPts val="0"/>
              </a:spcBef>
              <a:spcAft>
                <a:spcPts val="0"/>
              </a:spcAft>
              <a:buNone/>
            </a:pPr>
            <a:r>
              <a:t/>
            </a:r>
            <a:endParaRPr sz="5800"/>
          </a:p>
        </p:txBody>
      </p:sp>
      <p:sp>
        <p:nvSpPr>
          <p:cNvPr id="88" name="Google Shape;88;p13"/>
          <p:cNvSpPr txBox="1"/>
          <p:nvPr/>
        </p:nvSpPr>
        <p:spPr>
          <a:xfrm>
            <a:off x="1103850" y="9999075"/>
            <a:ext cx="5707500" cy="737100"/>
          </a:xfrm>
          <a:prstGeom prst="rect">
            <a:avLst/>
          </a:prstGeom>
          <a:noFill/>
          <a:ln>
            <a:noFill/>
          </a:ln>
        </p:spPr>
        <p:txBody>
          <a:bodyPr anchorCtr="0" anchor="t" bIns="0" lIns="0" spcFirstLastPara="1" rIns="0" wrap="square" tIns="0">
            <a:spAutoFit/>
          </a:bodyPr>
          <a:lstStyle/>
          <a:p>
            <a:pPr indent="0" lvl="0" marL="0" marR="0" rtl="0" algn="l">
              <a:lnSpc>
                <a:spcPct val="140037"/>
              </a:lnSpc>
              <a:spcBef>
                <a:spcPts val="0"/>
              </a:spcBef>
              <a:spcAft>
                <a:spcPts val="0"/>
              </a:spcAft>
              <a:buNone/>
            </a:pPr>
            <a:r>
              <a:rPr lang="en-US" sz="1900">
                <a:solidFill>
                  <a:schemeClr val="dk1"/>
                </a:solidFill>
              </a:rPr>
              <a:t>Group 3</a:t>
            </a:r>
            <a:r>
              <a:rPr lang="en-US" sz="1900">
                <a:solidFill>
                  <a:schemeClr val="dk1"/>
                </a:solidFill>
              </a:rPr>
              <a:t>: Neil Baride, Jason Brunsell, &amp; Mike Colbert  </a:t>
            </a:r>
            <a:endParaRPr sz="1900">
              <a:solidFill>
                <a:schemeClr val="dk1"/>
              </a:solidFill>
            </a:endParaRPr>
          </a:p>
          <a:p>
            <a:pPr indent="0" lvl="0" marL="0" marR="0" rtl="0" algn="l">
              <a:lnSpc>
                <a:spcPct val="140037"/>
              </a:lnSpc>
              <a:spcBef>
                <a:spcPts val="0"/>
              </a:spcBef>
              <a:spcAft>
                <a:spcPts val="0"/>
              </a:spcAft>
              <a:buNone/>
            </a:pPr>
            <a:r>
              <a:t/>
            </a:r>
            <a:endParaRPr sz="2128">
              <a:solidFill>
                <a:srgbClr val="2D2D2D"/>
              </a:solidFill>
            </a:endParaRPr>
          </a:p>
        </p:txBody>
      </p:sp>
      <p:cxnSp>
        <p:nvCxnSpPr>
          <p:cNvPr id="89" name="Google Shape;89;p13"/>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90" name="Google Shape;90;p13"/>
          <p:cNvSpPr/>
          <p:nvPr/>
        </p:nvSpPr>
        <p:spPr>
          <a:xfrm>
            <a:off x="-1803813" y="2377591"/>
            <a:ext cx="4569300" cy="9603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1" name="Google Shape;91;p13"/>
          <p:cNvSpPr/>
          <p:nvPr/>
        </p:nvSpPr>
        <p:spPr>
          <a:xfrm>
            <a:off x="-1838226" y="3013728"/>
            <a:ext cx="4569300" cy="9516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2" name="Google Shape;92;p13"/>
          <p:cNvSpPr/>
          <p:nvPr/>
        </p:nvSpPr>
        <p:spPr>
          <a:xfrm>
            <a:off x="-1803813" y="3649347"/>
            <a:ext cx="4569300" cy="9603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93" name="Google Shape;93;p13"/>
          <p:cNvSpPr/>
          <p:nvPr/>
        </p:nvSpPr>
        <p:spPr>
          <a:xfrm>
            <a:off x="-1838226" y="4285484"/>
            <a:ext cx="4569300" cy="9516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44" name="Shape 244"/>
        <p:cNvGrpSpPr/>
        <p:nvPr/>
      </p:nvGrpSpPr>
      <p:grpSpPr>
        <a:xfrm>
          <a:off x="0" y="0"/>
          <a:ext cx="0" cy="0"/>
          <a:chOff x="0" y="0"/>
          <a:chExt cx="0" cy="0"/>
        </a:xfrm>
      </p:grpSpPr>
      <p:sp>
        <p:nvSpPr>
          <p:cNvPr id="245" name="Google Shape;245;p22"/>
          <p:cNvSpPr/>
          <p:nvPr/>
        </p:nvSpPr>
        <p:spPr>
          <a:xfrm rot="-353330">
            <a:off x="4775551" y="1582348"/>
            <a:ext cx="5950586" cy="1238887"/>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46" name="Google Shape;246;p22"/>
          <p:cNvSpPr txBox="1"/>
          <p:nvPr/>
        </p:nvSpPr>
        <p:spPr>
          <a:xfrm>
            <a:off x="1818127" y="1573175"/>
            <a:ext cx="11592300" cy="138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US" sz="9000">
                <a:solidFill>
                  <a:srgbClr val="2D2D2D"/>
                </a:solidFill>
                <a:latin typeface="Staatliches"/>
                <a:ea typeface="Staatliches"/>
                <a:cs typeface="Staatliches"/>
                <a:sym typeface="Staatliches"/>
              </a:rPr>
              <a:t>Installs &amp; Dependencies</a:t>
            </a:r>
            <a:endParaRPr/>
          </a:p>
        </p:txBody>
      </p:sp>
      <p:pic>
        <p:nvPicPr>
          <p:cNvPr id="247" name="Google Shape;247;p22"/>
          <p:cNvPicPr preferRelativeResize="0"/>
          <p:nvPr/>
        </p:nvPicPr>
        <p:blipFill rotWithShape="1">
          <a:blip r:embed="rId3">
            <a:alphaModFix/>
          </a:blip>
          <a:srcRect b="13404" l="30974" r="32892" t="29087"/>
          <a:stretch/>
        </p:blipFill>
        <p:spPr>
          <a:xfrm>
            <a:off x="10773994" y="2293517"/>
            <a:ext cx="7366904" cy="7816540"/>
          </a:xfrm>
          <a:prstGeom prst="rect">
            <a:avLst/>
          </a:prstGeom>
          <a:noFill/>
          <a:ln>
            <a:noFill/>
          </a:ln>
        </p:spPr>
      </p:pic>
      <p:cxnSp>
        <p:nvCxnSpPr>
          <p:cNvPr id="248" name="Google Shape;248;p22"/>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grpSp>
        <p:nvGrpSpPr>
          <p:cNvPr id="249" name="Google Shape;249;p22"/>
          <p:cNvGrpSpPr/>
          <p:nvPr/>
        </p:nvGrpSpPr>
        <p:grpSpPr>
          <a:xfrm>
            <a:off x="-9525" y="-103050"/>
            <a:ext cx="3086120" cy="3194617"/>
            <a:chOff x="0" y="-28575"/>
            <a:chExt cx="812800" cy="841375"/>
          </a:xfrm>
        </p:grpSpPr>
        <p:sp>
          <p:nvSpPr>
            <p:cNvPr id="250" name="Google Shape;250;p22"/>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51" name="Google Shape;251;p22"/>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52" name="Google Shape;252;p22"/>
          <p:cNvSpPr txBox="1"/>
          <p:nvPr/>
        </p:nvSpPr>
        <p:spPr>
          <a:xfrm>
            <a:off x="317823" y="128925"/>
            <a:ext cx="5781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D9D9D9"/>
                </a:solidFill>
                <a:latin typeface="Staatliches"/>
                <a:ea typeface="Staatliches"/>
                <a:cs typeface="Staatliches"/>
                <a:sym typeface="Staatliches"/>
              </a:rPr>
              <a:t>9</a:t>
            </a:r>
            <a:r>
              <a:rPr b="0" i="0" lang="en-US" sz="4500" u="none" cap="none" strike="noStrike">
                <a:solidFill>
                  <a:srgbClr val="D9D9D9"/>
                </a:solidFill>
                <a:latin typeface="Staatliches"/>
                <a:ea typeface="Staatliches"/>
                <a:cs typeface="Staatliches"/>
                <a:sym typeface="Staatliches"/>
              </a:rPr>
              <a:t>.</a:t>
            </a:r>
            <a:endParaRPr/>
          </a:p>
        </p:txBody>
      </p:sp>
      <p:sp>
        <p:nvSpPr>
          <p:cNvPr id="253" name="Google Shape;253;p22"/>
          <p:cNvSpPr txBox="1"/>
          <p:nvPr/>
        </p:nvSpPr>
        <p:spPr>
          <a:xfrm>
            <a:off x="441350" y="3123225"/>
            <a:ext cx="10813200" cy="713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US" sz="2000">
                <a:solidFill>
                  <a:schemeClr val="dk1"/>
                </a:solidFill>
                <a:latin typeface="Roboto Serif Medium"/>
                <a:ea typeface="Roboto Serif Medium"/>
                <a:cs typeface="Roboto Serif Medium"/>
                <a:sym typeface="Roboto Serif Medium"/>
              </a:rPr>
              <a:t>Clone the repository from github:</a:t>
            </a:r>
            <a:br>
              <a:rPr i="1" lang="en-US" sz="2000">
                <a:solidFill>
                  <a:schemeClr val="dk1"/>
                </a:solidFill>
                <a:latin typeface="Roboto Serif Medium"/>
                <a:ea typeface="Roboto Serif Medium"/>
                <a:cs typeface="Roboto Serif Medium"/>
                <a:sym typeface="Roboto Serif Medium"/>
              </a:rPr>
            </a:br>
            <a:r>
              <a:rPr i="1" lang="en-US" sz="2000">
                <a:solidFill>
                  <a:srgbClr val="0088CC"/>
                </a:solidFill>
                <a:uFill>
                  <a:noFill/>
                </a:uFill>
                <a:latin typeface="Roboto Serif Medium"/>
                <a:ea typeface="Roboto Serif Medium"/>
                <a:cs typeface="Roboto Serif Medium"/>
                <a:sym typeface="Roboto Serif Medium"/>
                <a:hlinkClick r:id="rId4">
                  <a:extLst>
                    <a:ext uri="{A12FA001-AC4F-418D-AE19-62706E023703}">
                      <ahyp:hlinkClr val="tx"/>
                    </a:ext>
                  </a:extLst>
                </a:hlinkClick>
              </a:rPr>
              <a:t>https://github.com/jbrunsell/Fintech-Project-3.git</a:t>
            </a:r>
            <a:endParaRPr i="1" sz="2000">
              <a:solidFill>
                <a:srgbClr val="0088CC"/>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None/>
            </a:pPr>
            <a:r>
              <a:rPr lang="en-US" sz="2100">
                <a:solidFill>
                  <a:srgbClr val="333333"/>
                </a:solidFill>
                <a:latin typeface="Roboto Serif Medium"/>
                <a:ea typeface="Roboto Serif Medium"/>
                <a:cs typeface="Roboto Serif Medium"/>
                <a:sym typeface="Roboto Serif Medium"/>
              </a:rPr>
              <a:t>To run the provided code, you'll need to install several Python libraries. You can install them using the following commands in your Python environment (you may use a virtual environment for better isolation):</a:t>
            </a:r>
            <a:endParaRPr sz="2100">
              <a:solidFill>
                <a:srgbClr val="333333"/>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Clr>
                <a:schemeClr val="dk1"/>
              </a:buClr>
              <a:buSzPts val="1100"/>
              <a:buFont typeface="Arial"/>
              <a:buNone/>
            </a:pPr>
            <a:r>
              <a:t/>
            </a:r>
            <a:endParaRPr sz="2100">
              <a:solidFill>
                <a:srgbClr val="333333"/>
              </a:solidFill>
              <a:latin typeface="Roboto Serif Medium"/>
              <a:ea typeface="Roboto Serif Medium"/>
              <a:cs typeface="Roboto Serif Medium"/>
              <a:sym typeface="Roboto Serif Medium"/>
            </a:endParaRPr>
          </a:p>
          <a:p>
            <a:pPr indent="0" lvl="0" marL="457200" rtl="0" algn="l">
              <a:lnSpc>
                <a:spcPct val="115000"/>
              </a:lnSpc>
              <a:spcBef>
                <a:spcPts val="1200"/>
              </a:spcBef>
              <a:spcAft>
                <a:spcPts val="0"/>
              </a:spcAft>
              <a:buNone/>
            </a:pPr>
            <a:r>
              <a:t/>
            </a:r>
            <a:endParaRPr sz="2400">
              <a:solidFill>
                <a:schemeClr val="dk1"/>
              </a:solidFill>
              <a:latin typeface="Roboto Serif Medium"/>
              <a:ea typeface="Roboto Serif Medium"/>
              <a:cs typeface="Roboto Serif Medium"/>
              <a:sym typeface="Roboto Serif Medium"/>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pic>
        <p:nvPicPr>
          <p:cNvPr id="254" name="Google Shape;254;p22"/>
          <p:cNvPicPr preferRelativeResize="0"/>
          <p:nvPr/>
        </p:nvPicPr>
        <p:blipFill>
          <a:blip r:embed="rId5">
            <a:alphaModFix/>
          </a:blip>
          <a:stretch>
            <a:fillRect/>
          </a:stretch>
        </p:blipFill>
        <p:spPr>
          <a:xfrm>
            <a:off x="895925" y="5622525"/>
            <a:ext cx="4819650" cy="401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58" name="Shape 258"/>
        <p:cNvGrpSpPr/>
        <p:nvPr/>
      </p:nvGrpSpPr>
      <p:grpSpPr>
        <a:xfrm>
          <a:off x="0" y="0"/>
          <a:ext cx="0" cy="0"/>
          <a:chOff x="0" y="0"/>
          <a:chExt cx="0" cy="0"/>
        </a:xfrm>
      </p:grpSpPr>
      <p:sp>
        <p:nvSpPr>
          <p:cNvPr id="259" name="Google Shape;259;p23"/>
          <p:cNvSpPr/>
          <p:nvPr/>
        </p:nvSpPr>
        <p:spPr>
          <a:xfrm rot="-199180">
            <a:off x="1320745" y="1969860"/>
            <a:ext cx="8045701" cy="105507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60" name="Google Shape;260;p23"/>
          <p:cNvSpPr txBox="1"/>
          <p:nvPr/>
        </p:nvSpPr>
        <p:spPr>
          <a:xfrm>
            <a:off x="2305214" y="2097681"/>
            <a:ext cx="7868700" cy="96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299">
                <a:solidFill>
                  <a:srgbClr val="2D2D2D"/>
                </a:solidFill>
                <a:latin typeface="Staatliches"/>
                <a:ea typeface="Staatliches"/>
                <a:cs typeface="Staatliches"/>
                <a:sym typeface="Staatliches"/>
              </a:rPr>
              <a:t>how to use the tool</a:t>
            </a:r>
            <a:endParaRPr sz="6299">
              <a:solidFill>
                <a:srgbClr val="2D2D2D"/>
              </a:solidFill>
              <a:latin typeface="Staatliches"/>
              <a:ea typeface="Staatliches"/>
              <a:cs typeface="Staatliches"/>
              <a:sym typeface="Staatliches"/>
            </a:endParaRPr>
          </a:p>
        </p:txBody>
      </p:sp>
      <p:sp>
        <p:nvSpPr>
          <p:cNvPr id="261" name="Google Shape;261;p23"/>
          <p:cNvSpPr/>
          <p:nvPr/>
        </p:nvSpPr>
        <p:spPr>
          <a:xfrm>
            <a:off x="1475142" y="6721857"/>
            <a:ext cx="8543700" cy="2688900"/>
          </a:xfrm>
          <a:prstGeom prst="rect">
            <a:avLst/>
          </a:prstGeom>
          <a:solidFill>
            <a:srgbClr val="EBFF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3"/>
          <p:cNvPicPr preferRelativeResize="0"/>
          <p:nvPr/>
        </p:nvPicPr>
        <p:blipFill rotWithShape="1">
          <a:blip r:embed="rId3">
            <a:alphaModFix/>
          </a:blip>
          <a:srcRect b="26247" l="0" r="0" t="26247"/>
          <a:stretch/>
        </p:blipFill>
        <p:spPr>
          <a:xfrm>
            <a:off x="1319527" y="4549375"/>
            <a:ext cx="9007251" cy="4352449"/>
          </a:xfrm>
          <a:prstGeom prst="rect">
            <a:avLst/>
          </a:prstGeom>
          <a:noFill/>
          <a:ln>
            <a:noFill/>
          </a:ln>
        </p:spPr>
      </p:pic>
      <p:cxnSp>
        <p:nvCxnSpPr>
          <p:cNvPr id="263" name="Google Shape;263;p23"/>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264" name="Google Shape;264;p23"/>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265" name="Google Shape;265;p23"/>
          <p:cNvGrpSpPr/>
          <p:nvPr/>
        </p:nvGrpSpPr>
        <p:grpSpPr>
          <a:xfrm>
            <a:off x="-9525" y="-127825"/>
            <a:ext cx="3085741" cy="3195091"/>
            <a:chOff x="0" y="-28575"/>
            <a:chExt cx="812700" cy="841500"/>
          </a:xfrm>
        </p:grpSpPr>
        <p:sp>
          <p:nvSpPr>
            <p:cNvPr id="266" name="Google Shape;266;p23"/>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67" name="Google Shape;267;p23"/>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68" name="Google Shape;268;p23"/>
          <p:cNvSpPr txBox="1"/>
          <p:nvPr/>
        </p:nvSpPr>
        <p:spPr>
          <a:xfrm>
            <a:off x="110626" y="104150"/>
            <a:ext cx="6507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D9D9D9"/>
                </a:solidFill>
                <a:latin typeface="Staatliches"/>
                <a:ea typeface="Staatliches"/>
                <a:cs typeface="Staatliches"/>
                <a:sym typeface="Staatliches"/>
              </a:rPr>
              <a:t>10</a:t>
            </a:r>
            <a:r>
              <a:rPr b="0" i="0" lang="en-US" sz="4500" u="none" cap="none" strike="noStrike">
                <a:solidFill>
                  <a:srgbClr val="D9D9D9"/>
                </a:solidFill>
                <a:latin typeface="Staatliches"/>
                <a:ea typeface="Staatliches"/>
                <a:cs typeface="Staatliches"/>
                <a:sym typeface="Staatliches"/>
              </a:rPr>
              <a:t>.</a:t>
            </a:r>
            <a:endParaRPr/>
          </a:p>
        </p:txBody>
      </p:sp>
      <p:sp>
        <p:nvSpPr>
          <p:cNvPr id="269" name="Google Shape;269;p23"/>
          <p:cNvSpPr txBox="1"/>
          <p:nvPr/>
        </p:nvSpPr>
        <p:spPr>
          <a:xfrm>
            <a:off x="10617600" y="1176375"/>
            <a:ext cx="7393800" cy="90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700">
                <a:solidFill>
                  <a:srgbClr val="333333"/>
                </a:solidFill>
                <a:latin typeface="Roboto Serif"/>
                <a:ea typeface="Roboto Serif"/>
                <a:cs typeface="Roboto Serif"/>
                <a:sym typeface="Roboto Serif"/>
              </a:rPr>
              <a:t>The module named </a:t>
            </a:r>
            <a:r>
              <a:rPr b="1" i="1" lang="en-US" sz="1700">
                <a:solidFill>
                  <a:schemeClr val="dk1"/>
                </a:solidFill>
                <a:latin typeface="Roboto Serif"/>
                <a:ea typeface="Roboto Serif"/>
                <a:cs typeface="Roboto Serif"/>
                <a:sym typeface="Roboto Serif"/>
              </a:rPr>
              <a:t>crypto_screener.py</a:t>
            </a:r>
            <a:r>
              <a:rPr b="1" i="1" lang="en-US" sz="1700">
                <a:solidFill>
                  <a:srgbClr val="333333"/>
                </a:solidFill>
                <a:latin typeface="Roboto Serif"/>
                <a:ea typeface="Roboto Serif"/>
                <a:cs typeface="Roboto Serif"/>
                <a:sym typeface="Roboto Serif"/>
              </a:rPr>
              <a:t> is used by </a:t>
            </a:r>
            <a:r>
              <a:rPr b="1" i="1" lang="en-US" sz="1700">
                <a:solidFill>
                  <a:schemeClr val="dk1"/>
                </a:solidFill>
                <a:latin typeface="Roboto Serif"/>
                <a:ea typeface="Roboto Serif"/>
                <a:cs typeface="Roboto Serif"/>
                <a:sym typeface="Roboto Serif"/>
              </a:rPr>
              <a:t>crypto_screener_module_tester.ipynb</a:t>
            </a:r>
            <a:r>
              <a:rPr b="1" i="1" lang="en-US" sz="1700">
                <a:solidFill>
                  <a:srgbClr val="333333"/>
                </a:solidFill>
                <a:latin typeface="Roboto Serif"/>
                <a:ea typeface="Roboto Serif"/>
                <a:cs typeface="Roboto Serif"/>
                <a:sym typeface="Roboto Serif"/>
              </a:rPr>
              <a:t> to run our tool.</a:t>
            </a:r>
            <a:endParaRPr b="1" i="1" sz="1700">
              <a:solidFill>
                <a:srgbClr val="333333"/>
              </a:solidFill>
              <a:latin typeface="Roboto Serif"/>
              <a:ea typeface="Roboto Serif"/>
              <a:cs typeface="Roboto Serif"/>
              <a:sym typeface="Roboto Serif"/>
            </a:endParaRPr>
          </a:p>
          <a:p>
            <a:pPr indent="0" lvl="0" marL="0" rtl="0" algn="l">
              <a:spcBef>
                <a:spcPts val="0"/>
              </a:spcBef>
              <a:spcAft>
                <a:spcPts val="0"/>
              </a:spcAft>
              <a:buNone/>
            </a:pPr>
            <a:r>
              <a:t/>
            </a:r>
            <a:endParaRPr sz="1800">
              <a:solidFill>
                <a:srgbClr val="333333"/>
              </a:solidFill>
              <a:latin typeface="Roboto Serif Medium"/>
              <a:ea typeface="Roboto Serif Medium"/>
              <a:cs typeface="Roboto Serif Medium"/>
              <a:sym typeface="Roboto Serif Medium"/>
            </a:endParaRPr>
          </a:p>
          <a:p>
            <a:pPr indent="-342900" lvl="0" marL="457200" rtl="0" algn="l">
              <a:spcBef>
                <a:spcPts val="0"/>
              </a:spcBef>
              <a:spcAft>
                <a:spcPts val="0"/>
              </a:spcAft>
              <a:buClr>
                <a:srgbClr val="333333"/>
              </a:buClr>
              <a:buSzPts val="1800"/>
              <a:buFont typeface="Roboto Serif Medium"/>
              <a:buChar char="●"/>
            </a:pPr>
            <a:r>
              <a:rPr lang="en-US" sz="1800">
                <a:solidFill>
                  <a:srgbClr val="333333"/>
                </a:solidFill>
                <a:latin typeface="Roboto Serif Medium"/>
                <a:ea typeface="Roboto Serif Medium"/>
                <a:cs typeface="Roboto Serif Medium"/>
                <a:sym typeface="Roboto Serif Medium"/>
              </a:rPr>
              <a:t>The tool is used by first unzipping the folder after </a:t>
            </a:r>
            <a:r>
              <a:rPr lang="en-US" sz="1800">
                <a:solidFill>
                  <a:srgbClr val="FF0000"/>
                </a:solidFill>
                <a:latin typeface="Roboto Serif Medium"/>
                <a:ea typeface="Roboto Serif Medium"/>
                <a:cs typeface="Roboto Serif Medium"/>
                <a:sym typeface="Roboto Serif Medium"/>
              </a:rPr>
              <a:t>downloading, then running </a:t>
            </a:r>
            <a:r>
              <a:rPr lang="en-US" sz="1800">
                <a:solidFill>
                  <a:srgbClr val="333333"/>
                </a:solidFill>
                <a:latin typeface="Roboto Serif Medium"/>
                <a:ea typeface="Roboto Serif Medium"/>
                <a:cs typeface="Roboto Serif Medium"/>
                <a:sym typeface="Roboto Serif Medium"/>
              </a:rPr>
              <a:t>the file titled </a:t>
            </a:r>
            <a:r>
              <a:rPr lang="en-US" sz="1800">
                <a:solidFill>
                  <a:srgbClr val="FF0000"/>
                </a:solidFill>
                <a:latin typeface="Roboto Serif Medium"/>
                <a:ea typeface="Roboto Serif Medium"/>
                <a:cs typeface="Roboto Serif Medium"/>
                <a:sym typeface="Roboto Serif Medium"/>
              </a:rPr>
              <a:t>c</a:t>
            </a:r>
            <a:r>
              <a:rPr lang="en-US" sz="1800">
                <a:solidFill>
                  <a:srgbClr val="FF0000"/>
                </a:solidFill>
                <a:latin typeface="Roboto Serif Medium"/>
                <a:ea typeface="Roboto Serif Medium"/>
                <a:cs typeface="Roboto Serif Medium"/>
                <a:sym typeface="Roboto Serif Medium"/>
              </a:rPr>
              <a:t>rypto_screener_module_tester.ipynb</a:t>
            </a:r>
            <a:r>
              <a:rPr lang="en-US" sz="1800">
                <a:solidFill>
                  <a:srgbClr val="333333"/>
                </a:solidFill>
                <a:latin typeface="Roboto Serif Medium"/>
                <a:ea typeface="Roboto Serif Medium"/>
                <a:cs typeface="Roboto Serif Medium"/>
                <a:sym typeface="Roboto Serif Medium"/>
              </a:rPr>
              <a:t>. After defining the screener to retrieve the coins we would like to include, the tool pulls in all of the crypto data and screens it as well.</a:t>
            </a:r>
            <a:endParaRPr sz="1800">
              <a:solidFill>
                <a:srgbClr val="333333"/>
              </a:solidFill>
              <a:latin typeface="Roboto Serif Medium"/>
              <a:ea typeface="Roboto Serif Medium"/>
              <a:cs typeface="Roboto Serif Medium"/>
              <a:sym typeface="Roboto Serif Medium"/>
            </a:endParaRPr>
          </a:p>
          <a:p>
            <a:pPr indent="0" lvl="0" marL="457200" rtl="0" algn="l">
              <a:spcBef>
                <a:spcPts val="0"/>
              </a:spcBef>
              <a:spcAft>
                <a:spcPts val="0"/>
              </a:spcAft>
              <a:buNone/>
            </a:pPr>
            <a:r>
              <a:t/>
            </a:r>
            <a:endParaRPr sz="1800">
              <a:solidFill>
                <a:srgbClr val="333333"/>
              </a:solidFill>
              <a:latin typeface="Roboto Serif Medium"/>
              <a:ea typeface="Roboto Serif Medium"/>
              <a:cs typeface="Roboto Serif Medium"/>
              <a:sym typeface="Roboto Serif Medium"/>
            </a:endParaRPr>
          </a:p>
          <a:p>
            <a:pPr indent="-342900" lvl="0" marL="457200" rtl="0" algn="l">
              <a:spcBef>
                <a:spcPts val="0"/>
              </a:spcBef>
              <a:spcAft>
                <a:spcPts val="0"/>
              </a:spcAft>
              <a:buClr>
                <a:srgbClr val="333333"/>
              </a:buClr>
              <a:buSzPts val="1800"/>
              <a:buFont typeface="Roboto Serif Medium"/>
              <a:buChar char="●"/>
            </a:pPr>
            <a:r>
              <a:rPr lang="en-US" sz="1800">
                <a:solidFill>
                  <a:srgbClr val="333333"/>
                </a:solidFill>
                <a:latin typeface="Roboto Serif Medium"/>
                <a:ea typeface="Roboto Serif Medium"/>
                <a:cs typeface="Roboto Serif Medium"/>
                <a:sym typeface="Roboto Serif Medium"/>
              </a:rPr>
              <a:t>The next step for our tool is to </a:t>
            </a:r>
            <a:r>
              <a:rPr lang="en-US" sz="1800">
                <a:solidFill>
                  <a:srgbClr val="FF0000"/>
                </a:solidFill>
                <a:latin typeface="Roboto Serif Medium"/>
                <a:ea typeface="Roboto Serif Medium"/>
                <a:cs typeface="Roboto Serif Medium"/>
                <a:sym typeface="Roboto Serif Medium"/>
              </a:rPr>
              <a:t>import the crypto data</a:t>
            </a:r>
            <a:r>
              <a:rPr lang="en-US" sz="1800">
                <a:solidFill>
                  <a:srgbClr val="333333"/>
                </a:solidFill>
                <a:latin typeface="Roboto Serif Medium"/>
                <a:ea typeface="Roboto Serif Medium"/>
                <a:cs typeface="Roboto Serif Medium"/>
                <a:sym typeface="Roboto Serif Medium"/>
              </a:rPr>
              <a:t> that was pulled in the previous step and use that data to </a:t>
            </a:r>
            <a:r>
              <a:rPr lang="en-US" sz="1800">
                <a:solidFill>
                  <a:srgbClr val="FF0000"/>
                </a:solidFill>
                <a:latin typeface="Roboto Serif Medium"/>
                <a:ea typeface="Roboto Serif Medium"/>
                <a:cs typeface="Roboto Serif Medium"/>
                <a:sym typeface="Roboto Serif Medium"/>
              </a:rPr>
              <a:t>run</a:t>
            </a:r>
            <a:r>
              <a:rPr lang="en-US" sz="1800">
                <a:solidFill>
                  <a:srgbClr val="333333"/>
                </a:solidFill>
                <a:latin typeface="Roboto Serif Medium"/>
                <a:ea typeface="Roboto Serif Medium"/>
                <a:cs typeface="Roboto Serif Medium"/>
                <a:sym typeface="Roboto Serif Medium"/>
              </a:rPr>
              <a:t> the </a:t>
            </a:r>
            <a:r>
              <a:rPr lang="en-US" sz="1800">
                <a:solidFill>
                  <a:srgbClr val="333333"/>
                </a:solidFill>
                <a:latin typeface="Roboto Serif Medium"/>
                <a:ea typeface="Roboto Serif Medium"/>
                <a:cs typeface="Roboto Serif Medium"/>
                <a:sym typeface="Roboto Serif Medium"/>
              </a:rPr>
              <a:t>simulations</a:t>
            </a:r>
            <a:r>
              <a:rPr lang="en-US" sz="1800">
                <a:solidFill>
                  <a:srgbClr val="333333"/>
                </a:solidFill>
                <a:latin typeface="Roboto Serif Medium"/>
                <a:ea typeface="Roboto Serif Medium"/>
                <a:cs typeface="Roboto Serif Medium"/>
                <a:sym typeface="Roboto Serif Medium"/>
              </a:rPr>
              <a:t>.</a:t>
            </a:r>
            <a:endParaRPr sz="1800">
              <a:solidFill>
                <a:srgbClr val="333333"/>
              </a:solidFill>
              <a:latin typeface="Roboto Serif Medium"/>
              <a:ea typeface="Roboto Serif Medium"/>
              <a:cs typeface="Roboto Serif Medium"/>
              <a:sym typeface="Roboto Serif Medium"/>
            </a:endParaRPr>
          </a:p>
          <a:p>
            <a:pPr indent="0" lvl="0" marL="457200" rtl="0" algn="l">
              <a:spcBef>
                <a:spcPts val="0"/>
              </a:spcBef>
              <a:spcAft>
                <a:spcPts val="0"/>
              </a:spcAft>
              <a:buNone/>
            </a:pPr>
            <a:r>
              <a:t/>
            </a:r>
            <a:endParaRPr sz="1800">
              <a:solidFill>
                <a:srgbClr val="333333"/>
              </a:solidFill>
              <a:latin typeface="Roboto Serif Medium"/>
              <a:ea typeface="Roboto Serif Medium"/>
              <a:cs typeface="Roboto Serif Medium"/>
              <a:sym typeface="Roboto Serif Medium"/>
            </a:endParaRPr>
          </a:p>
          <a:p>
            <a:pPr indent="-342900" lvl="0" marL="457200" rtl="0" algn="l">
              <a:spcBef>
                <a:spcPts val="0"/>
              </a:spcBef>
              <a:spcAft>
                <a:spcPts val="0"/>
              </a:spcAft>
              <a:buClr>
                <a:srgbClr val="333333"/>
              </a:buClr>
              <a:buSzPts val="1800"/>
              <a:buFont typeface="Roboto Serif Medium"/>
              <a:buChar char="●"/>
            </a:pPr>
            <a:r>
              <a:rPr lang="en-US" sz="1800">
                <a:solidFill>
                  <a:srgbClr val="333333"/>
                </a:solidFill>
                <a:latin typeface="Roboto Serif Medium"/>
                <a:ea typeface="Roboto Serif Medium"/>
                <a:cs typeface="Roboto Serif Medium"/>
                <a:sym typeface="Roboto Serif Medium"/>
              </a:rPr>
              <a:t>After the </a:t>
            </a:r>
            <a:r>
              <a:rPr lang="en-US" sz="1800">
                <a:solidFill>
                  <a:srgbClr val="FF0000"/>
                </a:solidFill>
                <a:latin typeface="Roboto Serif Medium"/>
                <a:ea typeface="Roboto Serif Medium"/>
                <a:cs typeface="Roboto Serif Medium"/>
                <a:sym typeface="Roboto Serif Medium"/>
              </a:rPr>
              <a:t>simulations</a:t>
            </a:r>
            <a:r>
              <a:rPr lang="en-US" sz="1800">
                <a:solidFill>
                  <a:srgbClr val="333333"/>
                </a:solidFill>
                <a:latin typeface="Roboto Serif Medium"/>
                <a:ea typeface="Roboto Serif Medium"/>
                <a:cs typeface="Roboto Serif Medium"/>
                <a:sym typeface="Roboto Serif Medium"/>
              </a:rPr>
              <a:t> are complete the client will be able to </a:t>
            </a:r>
            <a:r>
              <a:rPr lang="en-US" sz="1800">
                <a:solidFill>
                  <a:srgbClr val="FF0000"/>
                </a:solidFill>
                <a:latin typeface="Roboto Serif Medium"/>
                <a:ea typeface="Roboto Serif Medium"/>
                <a:cs typeface="Roboto Serif Medium"/>
                <a:sym typeface="Roboto Serif Medium"/>
              </a:rPr>
              <a:t>input </a:t>
            </a:r>
            <a:r>
              <a:rPr lang="en-US" sz="1800">
                <a:solidFill>
                  <a:srgbClr val="333333"/>
                </a:solidFill>
                <a:latin typeface="Roboto Serif Medium"/>
                <a:ea typeface="Roboto Serif Medium"/>
                <a:cs typeface="Roboto Serif Medium"/>
                <a:sym typeface="Roboto Serif Medium"/>
              </a:rPr>
              <a:t>their desired</a:t>
            </a:r>
            <a:r>
              <a:rPr lang="en-US" sz="1800">
                <a:solidFill>
                  <a:srgbClr val="FF0000"/>
                </a:solidFill>
                <a:latin typeface="Roboto Serif Medium"/>
                <a:ea typeface="Roboto Serif Medium"/>
                <a:cs typeface="Roboto Serif Medium"/>
                <a:sym typeface="Roboto Serif Medium"/>
              </a:rPr>
              <a:t> investment amount</a:t>
            </a:r>
            <a:r>
              <a:rPr lang="en-US" sz="1800">
                <a:solidFill>
                  <a:srgbClr val="333333"/>
                </a:solidFill>
                <a:latin typeface="Roboto Serif Medium"/>
                <a:ea typeface="Roboto Serif Medium"/>
                <a:cs typeface="Roboto Serif Medium"/>
                <a:sym typeface="Roboto Serif Medium"/>
              </a:rPr>
              <a:t>.</a:t>
            </a:r>
            <a:endParaRPr sz="1800">
              <a:solidFill>
                <a:srgbClr val="333333"/>
              </a:solidFill>
              <a:latin typeface="Roboto Serif Medium"/>
              <a:ea typeface="Roboto Serif Medium"/>
              <a:cs typeface="Roboto Serif Medium"/>
              <a:sym typeface="Roboto Serif Medium"/>
            </a:endParaRPr>
          </a:p>
          <a:p>
            <a:pPr indent="0" lvl="0" marL="457200" rtl="0" algn="l">
              <a:spcBef>
                <a:spcPts val="0"/>
              </a:spcBef>
              <a:spcAft>
                <a:spcPts val="0"/>
              </a:spcAft>
              <a:buNone/>
            </a:pPr>
            <a:r>
              <a:t/>
            </a:r>
            <a:endParaRPr sz="1800">
              <a:solidFill>
                <a:srgbClr val="333333"/>
              </a:solidFill>
              <a:latin typeface="Roboto Serif Medium"/>
              <a:ea typeface="Roboto Serif Medium"/>
              <a:cs typeface="Roboto Serif Medium"/>
              <a:sym typeface="Roboto Serif Medium"/>
            </a:endParaRPr>
          </a:p>
          <a:p>
            <a:pPr indent="-342900" lvl="0" marL="457200" rtl="0" algn="l">
              <a:lnSpc>
                <a:spcPct val="115000"/>
              </a:lnSpc>
              <a:spcBef>
                <a:spcPts val="0"/>
              </a:spcBef>
              <a:spcAft>
                <a:spcPts val="0"/>
              </a:spcAft>
              <a:buClr>
                <a:srgbClr val="333333"/>
              </a:buClr>
              <a:buSzPts val="1800"/>
              <a:buFont typeface="Roboto Serif Medium"/>
              <a:buChar char="●"/>
            </a:pPr>
            <a:r>
              <a:rPr lang="en-US" sz="1800">
                <a:solidFill>
                  <a:srgbClr val="333333"/>
                </a:solidFill>
                <a:latin typeface="Roboto Serif Medium"/>
                <a:ea typeface="Roboto Serif Medium"/>
                <a:cs typeface="Roboto Serif Medium"/>
                <a:sym typeface="Roboto Serif Medium"/>
              </a:rPr>
              <a:t>The last step is for our tool to send back the </a:t>
            </a:r>
            <a:r>
              <a:rPr lang="en-US" sz="1800">
                <a:solidFill>
                  <a:srgbClr val="FF0000"/>
                </a:solidFill>
                <a:latin typeface="Roboto Serif Medium"/>
                <a:ea typeface="Roboto Serif Medium"/>
                <a:cs typeface="Roboto Serif Medium"/>
                <a:sym typeface="Roboto Serif Medium"/>
              </a:rPr>
              <a:t>results</a:t>
            </a:r>
            <a:r>
              <a:rPr lang="en-US" sz="1800">
                <a:solidFill>
                  <a:srgbClr val="333333"/>
                </a:solidFill>
                <a:latin typeface="Roboto Serif Medium"/>
                <a:ea typeface="Roboto Serif Medium"/>
                <a:cs typeface="Roboto Serif Medium"/>
                <a:sym typeface="Roboto Serif Medium"/>
              </a:rPr>
              <a:t> from all of the work it has done. The output will tell the client these things:</a:t>
            </a:r>
            <a:endParaRPr sz="1800">
              <a:solidFill>
                <a:srgbClr val="333333"/>
              </a:solidFill>
              <a:latin typeface="Roboto Serif Medium"/>
              <a:ea typeface="Roboto Serif Medium"/>
              <a:cs typeface="Roboto Serif Medium"/>
              <a:sym typeface="Roboto Serif Medium"/>
            </a:endParaRPr>
          </a:p>
          <a:p>
            <a:pPr indent="-342900" lvl="1" marL="914400" rtl="0" algn="l">
              <a:lnSpc>
                <a:spcPct val="115000"/>
              </a:lnSpc>
              <a:spcBef>
                <a:spcPts val="0"/>
              </a:spcBef>
              <a:spcAft>
                <a:spcPts val="0"/>
              </a:spcAft>
              <a:buClr>
                <a:schemeClr val="dk1"/>
              </a:buClr>
              <a:buSzPts val="1800"/>
              <a:buFont typeface="Roboto Serif"/>
              <a:buChar char="○"/>
            </a:pPr>
            <a:r>
              <a:rPr b="1" lang="en-US" sz="1800">
                <a:solidFill>
                  <a:schemeClr val="dk1"/>
                </a:solidFill>
                <a:latin typeface="Roboto Serif"/>
                <a:ea typeface="Roboto Serif"/>
                <a:cs typeface="Roboto Serif"/>
                <a:sym typeface="Roboto Serif"/>
              </a:rPr>
              <a:t>The coin counts to purchase</a:t>
            </a:r>
            <a:endParaRPr b="1" sz="1800">
              <a:solidFill>
                <a:schemeClr val="dk1"/>
              </a:solidFill>
              <a:latin typeface="Roboto Serif"/>
              <a:ea typeface="Roboto Serif"/>
              <a:cs typeface="Roboto Serif"/>
              <a:sym typeface="Roboto Serif"/>
            </a:endParaRPr>
          </a:p>
          <a:p>
            <a:pPr indent="-342900" lvl="1" marL="914400" rtl="0" algn="l">
              <a:lnSpc>
                <a:spcPct val="115000"/>
              </a:lnSpc>
              <a:spcBef>
                <a:spcPts val="0"/>
              </a:spcBef>
              <a:spcAft>
                <a:spcPts val="0"/>
              </a:spcAft>
              <a:buClr>
                <a:schemeClr val="dk1"/>
              </a:buClr>
              <a:buSzPts val="1800"/>
              <a:buChar char="○"/>
            </a:pPr>
            <a:r>
              <a:rPr lang="en-US" sz="1800">
                <a:solidFill>
                  <a:schemeClr val="dk1"/>
                </a:solidFill>
                <a:latin typeface="Roboto Serif Medium"/>
                <a:ea typeface="Roboto Serif Medium"/>
                <a:cs typeface="Roboto Serif Medium"/>
                <a:sym typeface="Roboto Serif Medium"/>
              </a:rPr>
              <a:t>Your leftover dollar amount</a:t>
            </a:r>
            <a:endParaRPr sz="1800">
              <a:solidFill>
                <a:schemeClr val="dk1"/>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None/>
            </a:pPr>
            <a:r>
              <a:t/>
            </a:r>
            <a:endParaRPr sz="1800">
              <a:solidFill>
                <a:schemeClr val="dk1"/>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None/>
            </a:pPr>
            <a:r>
              <a:rPr b="1" lang="en-US" sz="1800">
                <a:solidFill>
                  <a:schemeClr val="dk1"/>
                </a:solidFill>
                <a:latin typeface="Roboto Serif"/>
                <a:ea typeface="Roboto Serif"/>
                <a:cs typeface="Roboto Serif"/>
                <a:sym typeface="Roboto Serif"/>
              </a:rPr>
              <a:t>Predicted Portfolio Performance:</a:t>
            </a:r>
            <a:endParaRPr b="1" sz="1800">
              <a:solidFill>
                <a:schemeClr val="dk1"/>
              </a:solidFill>
              <a:latin typeface="Roboto Serif"/>
              <a:ea typeface="Roboto Serif"/>
              <a:cs typeface="Roboto Serif"/>
              <a:sym typeface="Roboto Serif"/>
            </a:endParaRPr>
          </a:p>
          <a:p>
            <a:pPr indent="0" lvl="0" marL="0" rtl="0" algn="l">
              <a:lnSpc>
                <a:spcPct val="115000"/>
              </a:lnSpc>
              <a:spcBef>
                <a:spcPts val="1200"/>
              </a:spcBef>
              <a:spcAft>
                <a:spcPts val="0"/>
              </a:spcAft>
              <a:buNone/>
            </a:pPr>
            <a:r>
              <a:rPr lang="en-US" sz="1800">
                <a:solidFill>
                  <a:schemeClr val="dk1"/>
                </a:solidFill>
                <a:latin typeface="Roboto Serif Medium"/>
                <a:ea typeface="Roboto Serif Medium"/>
                <a:cs typeface="Roboto Serif Medium"/>
                <a:sym typeface="Roboto Serif Medium"/>
              </a:rPr>
              <a:t>1.</a:t>
            </a:r>
            <a:r>
              <a:rPr lang="en-US" sz="1800">
                <a:solidFill>
                  <a:schemeClr val="dk1"/>
                </a:solidFill>
                <a:latin typeface="Roboto Serif Medium"/>
                <a:ea typeface="Roboto Serif Medium"/>
                <a:cs typeface="Roboto Serif Medium"/>
                <a:sym typeface="Roboto Serif Medium"/>
              </a:rPr>
              <a:t> Expected Annual Return</a:t>
            </a:r>
            <a:endParaRPr sz="1800">
              <a:solidFill>
                <a:schemeClr val="dk1"/>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None/>
            </a:pPr>
            <a:r>
              <a:rPr lang="en-US" sz="1800">
                <a:solidFill>
                  <a:schemeClr val="dk1"/>
                </a:solidFill>
                <a:latin typeface="Roboto Serif Medium"/>
                <a:ea typeface="Roboto Serif Medium"/>
                <a:cs typeface="Roboto Serif Medium"/>
                <a:sym typeface="Roboto Serif Medium"/>
              </a:rPr>
              <a:t>2. Annual </a:t>
            </a:r>
            <a:r>
              <a:rPr lang="en-US" sz="1800">
                <a:solidFill>
                  <a:schemeClr val="dk1"/>
                </a:solidFill>
                <a:latin typeface="Roboto Serif Medium"/>
                <a:ea typeface="Roboto Serif Medium"/>
                <a:cs typeface="Roboto Serif Medium"/>
                <a:sym typeface="Roboto Serif Medium"/>
              </a:rPr>
              <a:t>Volatility</a:t>
            </a:r>
            <a:endParaRPr sz="1800">
              <a:solidFill>
                <a:schemeClr val="dk1"/>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None/>
            </a:pPr>
            <a:r>
              <a:rPr lang="en-US" sz="1800">
                <a:solidFill>
                  <a:schemeClr val="dk1"/>
                </a:solidFill>
                <a:latin typeface="Roboto Serif Medium"/>
                <a:ea typeface="Roboto Serif Medium"/>
                <a:cs typeface="Roboto Serif Medium"/>
                <a:sym typeface="Roboto Serif Medium"/>
              </a:rPr>
              <a:t>3. Sharpe Ratio</a:t>
            </a:r>
            <a:endParaRPr sz="1800">
              <a:solidFill>
                <a:schemeClr val="dk1"/>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1200"/>
              </a:spcAft>
              <a:buNone/>
            </a:pPr>
            <a:r>
              <a:t/>
            </a:r>
            <a:endParaRPr b="1" sz="1200">
              <a:solidFill>
                <a:schemeClr val="dk1"/>
              </a:solidFill>
              <a:highlight>
                <a:srgbClr val="FFFFFF"/>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24"/>
          <p:cNvPicPr preferRelativeResize="0"/>
          <p:nvPr/>
        </p:nvPicPr>
        <p:blipFill rotWithShape="1">
          <a:blip r:embed="rId3">
            <a:alphaModFix/>
          </a:blip>
          <a:srcRect b="5000" l="0" r="0" t="5000"/>
          <a:stretch/>
        </p:blipFill>
        <p:spPr>
          <a:xfrm>
            <a:off x="0" y="0"/>
            <a:ext cx="18288000" cy="10287000"/>
          </a:xfrm>
          <a:prstGeom prst="rect">
            <a:avLst/>
          </a:prstGeom>
          <a:noFill/>
          <a:ln>
            <a:noFill/>
          </a:ln>
        </p:spPr>
      </p:pic>
      <p:sp>
        <p:nvSpPr>
          <p:cNvPr id="275" name="Google Shape;275;p24"/>
          <p:cNvSpPr/>
          <p:nvPr/>
        </p:nvSpPr>
        <p:spPr>
          <a:xfrm rot="-323205">
            <a:off x="1431163" y="4238209"/>
            <a:ext cx="10874726" cy="272040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76" name="Google Shape;276;p24"/>
          <p:cNvSpPr txBox="1"/>
          <p:nvPr/>
        </p:nvSpPr>
        <p:spPr>
          <a:xfrm>
            <a:off x="2044225" y="4642924"/>
            <a:ext cx="9872100" cy="2339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lang="en-US" sz="7600">
                <a:solidFill>
                  <a:srgbClr val="2D2D2D"/>
                </a:solidFill>
                <a:latin typeface="Staatliches"/>
                <a:ea typeface="Staatliches"/>
                <a:cs typeface="Staatliches"/>
                <a:sym typeface="Staatliches"/>
              </a:rPr>
              <a:t>Data </a:t>
            </a:r>
            <a:r>
              <a:rPr lang="en-US" sz="7600">
                <a:solidFill>
                  <a:srgbClr val="2D2D2D"/>
                </a:solidFill>
                <a:latin typeface="Staatliches"/>
                <a:ea typeface="Staatliches"/>
                <a:cs typeface="Staatliches"/>
                <a:sym typeface="Staatliches"/>
              </a:rPr>
              <a:t>visualization</a:t>
            </a:r>
            <a:r>
              <a:rPr lang="en-US" sz="7600">
                <a:solidFill>
                  <a:srgbClr val="2D2D2D"/>
                </a:solidFill>
                <a:latin typeface="Staatliches"/>
                <a:ea typeface="Staatliches"/>
                <a:cs typeface="Staatliches"/>
                <a:sym typeface="Staatliches"/>
              </a:rPr>
              <a:t> of portfolio components</a:t>
            </a:r>
            <a:endParaRPr sz="100"/>
          </a:p>
        </p:txBody>
      </p:sp>
      <p:cxnSp>
        <p:nvCxnSpPr>
          <p:cNvPr id="277" name="Google Shape;277;p24"/>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cxnSp>
        <p:nvCxnSpPr>
          <p:cNvPr id="278" name="Google Shape;278;p24"/>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82" name="Shape 282"/>
        <p:cNvGrpSpPr/>
        <p:nvPr/>
      </p:nvGrpSpPr>
      <p:grpSpPr>
        <a:xfrm>
          <a:off x="0" y="0"/>
          <a:ext cx="0" cy="0"/>
          <a:chOff x="0" y="0"/>
          <a:chExt cx="0" cy="0"/>
        </a:xfrm>
      </p:grpSpPr>
      <p:pic>
        <p:nvPicPr>
          <p:cNvPr id="283" name="Google Shape;283;p25"/>
          <p:cNvPicPr preferRelativeResize="0"/>
          <p:nvPr/>
        </p:nvPicPr>
        <p:blipFill>
          <a:blip r:embed="rId3">
            <a:alphaModFix/>
          </a:blip>
          <a:stretch>
            <a:fillRect/>
          </a:stretch>
        </p:blipFill>
        <p:spPr>
          <a:xfrm>
            <a:off x="1366400" y="5891000"/>
            <a:ext cx="7989250" cy="4340976"/>
          </a:xfrm>
          <a:prstGeom prst="rect">
            <a:avLst/>
          </a:prstGeom>
          <a:noFill/>
          <a:ln>
            <a:noFill/>
          </a:ln>
        </p:spPr>
      </p:pic>
      <p:pic>
        <p:nvPicPr>
          <p:cNvPr id="284" name="Google Shape;284;p25"/>
          <p:cNvPicPr preferRelativeResize="0"/>
          <p:nvPr/>
        </p:nvPicPr>
        <p:blipFill>
          <a:blip r:embed="rId4">
            <a:alphaModFix/>
          </a:blip>
          <a:stretch>
            <a:fillRect/>
          </a:stretch>
        </p:blipFill>
        <p:spPr>
          <a:xfrm>
            <a:off x="9744499" y="5763601"/>
            <a:ext cx="8265976" cy="4468372"/>
          </a:xfrm>
          <a:prstGeom prst="rect">
            <a:avLst/>
          </a:prstGeom>
          <a:noFill/>
          <a:ln>
            <a:noFill/>
          </a:ln>
        </p:spPr>
      </p:pic>
      <p:pic>
        <p:nvPicPr>
          <p:cNvPr id="285" name="Google Shape;285;p25"/>
          <p:cNvPicPr preferRelativeResize="0"/>
          <p:nvPr/>
        </p:nvPicPr>
        <p:blipFill>
          <a:blip r:embed="rId5">
            <a:alphaModFix/>
          </a:blip>
          <a:stretch>
            <a:fillRect/>
          </a:stretch>
        </p:blipFill>
        <p:spPr>
          <a:xfrm>
            <a:off x="1374253" y="1061874"/>
            <a:ext cx="7989248" cy="4468376"/>
          </a:xfrm>
          <a:prstGeom prst="rect">
            <a:avLst/>
          </a:prstGeom>
          <a:noFill/>
          <a:ln>
            <a:noFill/>
          </a:ln>
        </p:spPr>
      </p:pic>
      <p:pic>
        <p:nvPicPr>
          <p:cNvPr id="286" name="Google Shape;286;p25"/>
          <p:cNvPicPr preferRelativeResize="0"/>
          <p:nvPr/>
        </p:nvPicPr>
        <p:blipFill>
          <a:blip r:embed="rId6">
            <a:alphaModFix/>
          </a:blip>
          <a:stretch>
            <a:fillRect/>
          </a:stretch>
        </p:blipFill>
        <p:spPr>
          <a:xfrm>
            <a:off x="9744499" y="1061872"/>
            <a:ext cx="8265982" cy="4468375"/>
          </a:xfrm>
          <a:prstGeom prst="rect">
            <a:avLst/>
          </a:prstGeom>
          <a:noFill/>
          <a:ln>
            <a:noFill/>
          </a:ln>
        </p:spPr>
      </p:pic>
      <p:grpSp>
        <p:nvGrpSpPr>
          <p:cNvPr id="287" name="Google Shape;287;p25"/>
          <p:cNvGrpSpPr/>
          <p:nvPr/>
        </p:nvGrpSpPr>
        <p:grpSpPr>
          <a:xfrm>
            <a:off x="1" y="-4750"/>
            <a:ext cx="3827736" cy="3433741"/>
            <a:chOff x="0" y="-28575"/>
            <a:chExt cx="812700" cy="841500"/>
          </a:xfrm>
        </p:grpSpPr>
        <p:sp>
          <p:nvSpPr>
            <p:cNvPr id="288" name="Google Shape;288;p25"/>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89" name="Google Shape;289;p25"/>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290" name="Google Shape;290;p25"/>
          <p:cNvCxnSpPr/>
          <p:nvPr/>
        </p:nvCxnSpPr>
        <p:spPr>
          <a:xfrm rot="5401604">
            <a:off x="-4079051" y="5143488"/>
            <a:ext cx="10286401" cy="0"/>
          </a:xfrm>
          <a:prstGeom prst="straightConnector1">
            <a:avLst/>
          </a:prstGeom>
          <a:noFill/>
          <a:ln cap="flat" cmpd="sng" w="9525">
            <a:solidFill>
              <a:srgbClr val="2D2D2D"/>
            </a:solidFill>
            <a:prstDash val="solid"/>
            <a:round/>
            <a:headEnd len="sm" w="sm" type="none"/>
            <a:tailEnd len="sm" w="sm" type="none"/>
          </a:ln>
        </p:spPr>
      </p:cxnSp>
      <p:cxnSp>
        <p:nvCxnSpPr>
          <p:cNvPr id="291" name="Google Shape;291;p25"/>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292" name="Google Shape;292;p25"/>
          <p:cNvSpPr txBox="1"/>
          <p:nvPr/>
        </p:nvSpPr>
        <p:spPr>
          <a:xfrm>
            <a:off x="400996" y="128929"/>
            <a:ext cx="3609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CCCCCC"/>
                </a:solidFill>
                <a:latin typeface="Staatliches"/>
                <a:ea typeface="Staatliches"/>
                <a:cs typeface="Staatliches"/>
                <a:sym typeface="Staatliches"/>
              </a:rPr>
              <a:t>11</a:t>
            </a:r>
            <a:r>
              <a:rPr b="0" i="0" lang="en-US" sz="4500" u="none" cap="none" strike="noStrike">
                <a:solidFill>
                  <a:srgbClr val="CCCCCC"/>
                </a:solidFill>
                <a:latin typeface="Staatliches"/>
                <a:ea typeface="Staatliches"/>
                <a:cs typeface="Staatliches"/>
                <a:sym typeface="Staatliches"/>
              </a:rPr>
              <a:t>.</a:t>
            </a:r>
            <a:endParaRPr/>
          </a:p>
        </p:txBody>
      </p:sp>
      <p:sp>
        <p:nvSpPr>
          <p:cNvPr id="293" name="Google Shape;293;p25"/>
          <p:cNvSpPr txBox="1"/>
          <p:nvPr/>
        </p:nvSpPr>
        <p:spPr>
          <a:xfrm rot="-5400000">
            <a:off x="-571446" y="3630539"/>
            <a:ext cx="5166900" cy="12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BGBUSD</a:t>
            </a:r>
            <a:endParaRPr sz="3200">
              <a:solidFill>
                <a:schemeClr val="dk1"/>
              </a:solidFill>
              <a:latin typeface="Calibri"/>
              <a:ea typeface="Calibri"/>
              <a:cs typeface="Calibri"/>
              <a:sym typeface="Calibri"/>
            </a:endParaRPr>
          </a:p>
        </p:txBody>
      </p:sp>
      <p:sp>
        <p:nvSpPr>
          <p:cNvPr id="294" name="Google Shape;294;p25"/>
          <p:cNvSpPr txBox="1"/>
          <p:nvPr/>
        </p:nvSpPr>
        <p:spPr>
          <a:xfrm rot="-5400000">
            <a:off x="7592605" y="3630627"/>
            <a:ext cx="5971500" cy="129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Calibri"/>
                <a:ea typeface="Calibri"/>
                <a:cs typeface="Calibri"/>
                <a:sym typeface="Calibri"/>
              </a:rPr>
              <a:t>BTCUSD</a:t>
            </a:r>
            <a:endParaRPr sz="3200">
              <a:solidFill>
                <a:schemeClr val="dk1"/>
              </a:solidFill>
              <a:latin typeface="Calibri"/>
              <a:ea typeface="Calibri"/>
              <a:cs typeface="Calibri"/>
              <a:sym typeface="Calibri"/>
            </a:endParaRPr>
          </a:p>
        </p:txBody>
      </p:sp>
      <p:sp>
        <p:nvSpPr>
          <p:cNvPr id="295" name="Google Shape;295;p25"/>
          <p:cNvSpPr txBox="1"/>
          <p:nvPr/>
        </p:nvSpPr>
        <p:spPr>
          <a:xfrm rot="-5400000">
            <a:off x="-571446" y="6869432"/>
            <a:ext cx="5166900" cy="12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WBTUSD</a:t>
            </a:r>
            <a:endParaRPr sz="3200">
              <a:solidFill>
                <a:schemeClr val="dk1"/>
              </a:solidFill>
              <a:latin typeface="Calibri"/>
              <a:ea typeface="Calibri"/>
              <a:cs typeface="Calibri"/>
              <a:sym typeface="Calibri"/>
            </a:endParaRPr>
          </a:p>
        </p:txBody>
      </p:sp>
      <p:sp>
        <p:nvSpPr>
          <p:cNvPr id="296" name="Google Shape;296;p25"/>
          <p:cNvSpPr txBox="1"/>
          <p:nvPr/>
        </p:nvSpPr>
        <p:spPr>
          <a:xfrm rot="-5400000">
            <a:off x="7592606" y="6270569"/>
            <a:ext cx="5971500" cy="12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FLRUSD</a:t>
            </a:r>
            <a:endParaRPr sz="3200">
              <a:solidFill>
                <a:schemeClr val="dk1"/>
              </a:solidFill>
              <a:latin typeface="Calibri"/>
              <a:ea typeface="Calibri"/>
              <a:cs typeface="Calibri"/>
              <a:sym typeface="Calibri"/>
            </a:endParaRPr>
          </a:p>
        </p:txBody>
      </p:sp>
      <p:sp>
        <p:nvSpPr>
          <p:cNvPr id="297" name="Google Shape;297;p25"/>
          <p:cNvSpPr/>
          <p:nvPr/>
        </p:nvSpPr>
        <p:spPr>
          <a:xfrm rot="-199214">
            <a:off x="2008306" y="12912"/>
            <a:ext cx="5086638" cy="897919"/>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98" name="Google Shape;298;p25"/>
          <p:cNvSpPr txBox="1"/>
          <p:nvPr/>
        </p:nvSpPr>
        <p:spPr>
          <a:xfrm>
            <a:off x="3059243" y="1175"/>
            <a:ext cx="3025500" cy="96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299">
                <a:solidFill>
                  <a:srgbClr val="2D2D2D"/>
                </a:solidFill>
                <a:latin typeface="Staatliches"/>
                <a:ea typeface="Staatliches"/>
                <a:cs typeface="Staatliches"/>
                <a:sym typeface="Staatliches"/>
              </a:rPr>
              <a:t>Top coins</a:t>
            </a:r>
            <a:endParaRPr sz="1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02" name="Shape 302"/>
        <p:cNvGrpSpPr/>
        <p:nvPr/>
      </p:nvGrpSpPr>
      <p:grpSpPr>
        <a:xfrm>
          <a:off x="0" y="0"/>
          <a:ext cx="0" cy="0"/>
          <a:chOff x="0" y="0"/>
          <a:chExt cx="0" cy="0"/>
        </a:xfrm>
      </p:grpSpPr>
      <p:sp>
        <p:nvSpPr>
          <p:cNvPr id="303" name="Google Shape;303;p26"/>
          <p:cNvSpPr/>
          <p:nvPr/>
        </p:nvSpPr>
        <p:spPr>
          <a:xfrm rot="-257475">
            <a:off x="1062771" y="1275261"/>
            <a:ext cx="5300259" cy="1190738"/>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04" name="Google Shape;304;p26"/>
          <p:cNvSpPr txBox="1"/>
          <p:nvPr/>
        </p:nvSpPr>
        <p:spPr>
          <a:xfrm>
            <a:off x="1610567" y="1433527"/>
            <a:ext cx="6558300" cy="100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500">
                <a:solidFill>
                  <a:srgbClr val="2D2D2D"/>
                </a:solidFill>
                <a:latin typeface="Staatliches"/>
                <a:ea typeface="Staatliches"/>
                <a:cs typeface="Staatliches"/>
                <a:sym typeface="Staatliches"/>
              </a:rPr>
              <a:t>tHE outputs </a:t>
            </a:r>
            <a:endParaRPr/>
          </a:p>
        </p:txBody>
      </p:sp>
      <p:cxnSp>
        <p:nvCxnSpPr>
          <p:cNvPr id="305" name="Google Shape;305;p26"/>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cxnSp>
        <p:nvCxnSpPr>
          <p:cNvPr id="306" name="Google Shape;306;p26"/>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sp>
        <p:nvSpPr>
          <p:cNvPr id="307" name="Google Shape;307;p26"/>
          <p:cNvSpPr txBox="1"/>
          <p:nvPr/>
        </p:nvSpPr>
        <p:spPr>
          <a:xfrm>
            <a:off x="11734800" y="2233875"/>
            <a:ext cx="6327000" cy="3689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2350">
                <a:solidFill>
                  <a:schemeClr val="dk1"/>
                </a:solidFill>
              </a:rPr>
              <a:t>The</a:t>
            </a:r>
            <a:r>
              <a:rPr lang="en-US" sz="2350">
                <a:solidFill>
                  <a:srgbClr val="FF0000"/>
                </a:solidFill>
              </a:rPr>
              <a:t> name </a:t>
            </a:r>
            <a:r>
              <a:rPr lang="en-US" sz="2350">
                <a:solidFill>
                  <a:schemeClr val="dk1"/>
                </a:solidFill>
              </a:rPr>
              <a:t>of the coin will </a:t>
            </a:r>
            <a:r>
              <a:rPr lang="en-US" sz="2350">
                <a:solidFill>
                  <a:srgbClr val="FF0000"/>
                </a:solidFill>
              </a:rPr>
              <a:t>appear on the left </a:t>
            </a:r>
            <a:r>
              <a:rPr lang="en-US" sz="2350">
                <a:solidFill>
                  <a:schemeClr val="dk1"/>
                </a:solidFill>
              </a:rPr>
              <a:t>next to it will be the </a:t>
            </a:r>
            <a:r>
              <a:rPr lang="en-US" sz="2350">
                <a:solidFill>
                  <a:srgbClr val="FF0000"/>
                </a:solidFill>
              </a:rPr>
              <a:t>percentage</a:t>
            </a:r>
            <a:r>
              <a:rPr lang="en-US" sz="2350">
                <a:solidFill>
                  <a:schemeClr val="dk1"/>
                </a:solidFill>
              </a:rPr>
              <a:t> </a:t>
            </a:r>
            <a:r>
              <a:rPr lang="en-US" sz="2350">
                <a:solidFill>
                  <a:srgbClr val="FF0000"/>
                </a:solidFill>
              </a:rPr>
              <a:t>of coin </a:t>
            </a:r>
            <a:r>
              <a:rPr lang="en-US" sz="2350">
                <a:solidFill>
                  <a:schemeClr val="dk1"/>
                </a:solidFill>
              </a:rPr>
              <a:t>that should be purchased.</a:t>
            </a:r>
            <a:endParaRPr sz="2350">
              <a:solidFill>
                <a:schemeClr val="dk1"/>
              </a:solidFill>
            </a:endParaRPr>
          </a:p>
          <a:p>
            <a:pPr indent="0" lvl="0" marL="0" rtl="0" algn="l">
              <a:lnSpc>
                <a:spcPct val="115000"/>
              </a:lnSpc>
              <a:spcBef>
                <a:spcPts val="0"/>
              </a:spcBef>
              <a:spcAft>
                <a:spcPts val="0"/>
              </a:spcAft>
              <a:buSzPts val="1100"/>
              <a:buNone/>
            </a:pPr>
            <a:r>
              <a:t/>
            </a:r>
            <a:endParaRPr sz="2350">
              <a:solidFill>
                <a:schemeClr val="dk1"/>
              </a:solidFill>
            </a:endParaRPr>
          </a:p>
          <a:p>
            <a:pPr indent="0" lvl="0" marL="0" rtl="0" algn="l">
              <a:lnSpc>
                <a:spcPct val="115000"/>
              </a:lnSpc>
              <a:spcBef>
                <a:spcPts val="0"/>
              </a:spcBef>
              <a:spcAft>
                <a:spcPts val="0"/>
              </a:spcAft>
              <a:buSzPts val="1100"/>
              <a:buNone/>
            </a:pPr>
            <a:r>
              <a:rPr i="1" lang="en-US" sz="2350">
                <a:solidFill>
                  <a:schemeClr val="dk1"/>
                </a:solidFill>
              </a:rPr>
              <a:t>For example ('BGBUSD', 0.91506) shows us the ticker 'BGBUSD' and that 91 percent of our initial investment should </a:t>
            </a:r>
            <a:r>
              <a:rPr i="1" lang="en-US" sz="2350">
                <a:solidFill>
                  <a:schemeClr val="dk1"/>
                </a:solidFill>
              </a:rPr>
              <a:t>go into</a:t>
            </a:r>
            <a:r>
              <a:rPr i="1" lang="en-US" sz="2350">
                <a:solidFill>
                  <a:schemeClr val="dk1"/>
                </a:solidFill>
              </a:rPr>
              <a:t> that coin.</a:t>
            </a:r>
            <a:endParaRPr i="1" sz="2350">
              <a:solidFill>
                <a:schemeClr val="dk1"/>
              </a:solidFill>
            </a:endParaRPr>
          </a:p>
          <a:p>
            <a:pPr indent="0" lvl="0" marL="0" rtl="0" algn="l">
              <a:lnSpc>
                <a:spcPct val="115000"/>
              </a:lnSpc>
              <a:spcBef>
                <a:spcPts val="0"/>
              </a:spcBef>
              <a:spcAft>
                <a:spcPts val="0"/>
              </a:spcAft>
              <a:buSzPts val="1100"/>
              <a:buNone/>
            </a:pPr>
            <a:r>
              <a:t/>
            </a:r>
            <a:endParaRPr sz="2350">
              <a:solidFill>
                <a:schemeClr val="dk1"/>
              </a:solidFill>
            </a:endParaRPr>
          </a:p>
          <a:p>
            <a:pPr indent="0" lvl="0" marL="0" marR="0" rtl="0" algn="l">
              <a:lnSpc>
                <a:spcPct val="140016"/>
              </a:lnSpc>
              <a:spcBef>
                <a:spcPts val="0"/>
              </a:spcBef>
              <a:spcAft>
                <a:spcPts val="0"/>
              </a:spcAft>
              <a:buNone/>
            </a:pPr>
            <a:r>
              <a:t/>
            </a:r>
            <a:endParaRPr sz="2350"/>
          </a:p>
        </p:txBody>
      </p:sp>
      <p:sp>
        <p:nvSpPr>
          <p:cNvPr id="308" name="Google Shape;308;p26"/>
          <p:cNvSpPr txBox="1"/>
          <p:nvPr/>
        </p:nvSpPr>
        <p:spPr>
          <a:xfrm>
            <a:off x="11136502" y="2233879"/>
            <a:ext cx="383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500" u="none" cap="none" strike="noStrike">
                <a:solidFill>
                  <a:srgbClr val="2D2D2D"/>
                </a:solidFill>
                <a:latin typeface="Quicksand"/>
                <a:ea typeface="Quicksand"/>
                <a:cs typeface="Quicksand"/>
                <a:sym typeface="Quicksand"/>
              </a:rPr>
              <a:t>1.</a:t>
            </a:r>
            <a:endParaRPr/>
          </a:p>
        </p:txBody>
      </p:sp>
      <p:sp>
        <p:nvSpPr>
          <p:cNvPr id="309" name="Google Shape;309;p26"/>
          <p:cNvSpPr txBox="1"/>
          <p:nvPr/>
        </p:nvSpPr>
        <p:spPr>
          <a:xfrm>
            <a:off x="11079947" y="5839582"/>
            <a:ext cx="4887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500" u="none" cap="none" strike="noStrike">
                <a:solidFill>
                  <a:srgbClr val="2D2D2D"/>
                </a:solidFill>
                <a:latin typeface="Quicksand"/>
                <a:ea typeface="Quicksand"/>
                <a:cs typeface="Quicksand"/>
                <a:sym typeface="Quicksand"/>
              </a:rPr>
              <a:t>2.</a:t>
            </a:r>
            <a:endParaRPr/>
          </a:p>
        </p:txBody>
      </p:sp>
      <p:sp>
        <p:nvSpPr>
          <p:cNvPr id="310" name="Google Shape;310;p26"/>
          <p:cNvSpPr txBox="1"/>
          <p:nvPr/>
        </p:nvSpPr>
        <p:spPr>
          <a:xfrm>
            <a:off x="11144479" y="7468357"/>
            <a:ext cx="590400" cy="2154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t/>
            </a:r>
            <a:endParaRPr/>
          </a:p>
        </p:txBody>
      </p:sp>
      <p:grpSp>
        <p:nvGrpSpPr>
          <p:cNvPr id="311" name="Google Shape;311;p26"/>
          <p:cNvGrpSpPr/>
          <p:nvPr/>
        </p:nvGrpSpPr>
        <p:grpSpPr>
          <a:xfrm>
            <a:off x="-9525" y="-103050"/>
            <a:ext cx="3086104" cy="3194601"/>
            <a:chOff x="0" y="-28575"/>
            <a:chExt cx="812800" cy="841375"/>
          </a:xfrm>
        </p:grpSpPr>
        <p:sp>
          <p:nvSpPr>
            <p:cNvPr id="312" name="Google Shape;312;p26"/>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13" name="Google Shape;313;p26"/>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314" name="Google Shape;314;p26"/>
          <p:cNvSpPr txBox="1"/>
          <p:nvPr/>
        </p:nvSpPr>
        <p:spPr>
          <a:xfrm>
            <a:off x="320970" y="128925"/>
            <a:ext cx="590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D9D9D9"/>
                </a:solidFill>
                <a:latin typeface="Staatliches"/>
                <a:ea typeface="Staatliches"/>
                <a:cs typeface="Staatliches"/>
                <a:sym typeface="Staatliches"/>
              </a:rPr>
              <a:t>12</a:t>
            </a:r>
            <a:r>
              <a:rPr b="0" i="0" lang="en-US" sz="4500" u="none" cap="none" strike="noStrike">
                <a:solidFill>
                  <a:srgbClr val="D9D9D9"/>
                </a:solidFill>
                <a:latin typeface="Staatliches"/>
                <a:ea typeface="Staatliches"/>
                <a:cs typeface="Staatliches"/>
                <a:sym typeface="Staatliches"/>
              </a:rPr>
              <a:t>.</a:t>
            </a:r>
            <a:endParaRPr/>
          </a:p>
        </p:txBody>
      </p:sp>
      <p:sp>
        <p:nvSpPr>
          <p:cNvPr id="315" name="Google Shape;315;p26"/>
          <p:cNvSpPr txBox="1"/>
          <p:nvPr/>
        </p:nvSpPr>
        <p:spPr>
          <a:xfrm>
            <a:off x="11734800" y="6056700"/>
            <a:ext cx="6327000" cy="3038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2350">
                <a:solidFill>
                  <a:schemeClr val="dk1"/>
                </a:solidFill>
              </a:rPr>
              <a:t>This step the tool will also show how many of the </a:t>
            </a:r>
            <a:r>
              <a:rPr lang="en-US" sz="2350">
                <a:solidFill>
                  <a:srgbClr val="FF0000"/>
                </a:solidFill>
              </a:rPr>
              <a:t>coins</a:t>
            </a:r>
            <a:r>
              <a:rPr lang="en-US" sz="2350">
                <a:solidFill>
                  <a:schemeClr val="dk1"/>
                </a:solidFill>
              </a:rPr>
              <a:t> you should </a:t>
            </a:r>
            <a:r>
              <a:rPr lang="en-US" sz="2350">
                <a:solidFill>
                  <a:srgbClr val="FF0000"/>
                </a:solidFill>
              </a:rPr>
              <a:t>purchase </a:t>
            </a:r>
            <a:r>
              <a:rPr lang="en-US" sz="2350">
                <a:solidFill>
                  <a:schemeClr val="dk1"/>
                </a:solidFill>
              </a:rPr>
              <a:t>by number by showing you the individual allocation</a:t>
            </a:r>
            <a:endParaRPr sz="235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2350">
              <a:solidFill>
                <a:schemeClr val="dk1"/>
              </a:solidFill>
            </a:endParaRPr>
          </a:p>
          <a:p>
            <a:pPr indent="0" lvl="0" marL="0" marR="0" rtl="0" algn="l">
              <a:lnSpc>
                <a:spcPct val="140016"/>
              </a:lnSpc>
              <a:spcBef>
                <a:spcPts val="0"/>
              </a:spcBef>
              <a:spcAft>
                <a:spcPts val="0"/>
              </a:spcAft>
              <a:buNone/>
            </a:pPr>
            <a:r>
              <a:rPr i="1" lang="en-US" sz="2350">
                <a:solidFill>
                  <a:schemeClr val="dk1"/>
                </a:solidFill>
              </a:rPr>
              <a:t>For example 'BGBUSD': 82001 shows us the ticker 'BGBUSD' and that we would need to purchase 82001 of those coins.</a:t>
            </a:r>
            <a:endParaRPr i="1" sz="2350">
              <a:solidFill>
                <a:schemeClr val="dk1"/>
              </a:solidFill>
            </a:endParaRPr>
          </a:p>
        </p:txBody>
      </p:sp>
      <p:pic>
        <p:nvPicPr>
          <p:cNvPr id="316" name="Google Shape;316;p26"/>
          <p:cNvPicPr preferRelativeResize="0"/>
          <p:nvPr/>
        </p:nvPicPr>
        <p:blipFill>
          <a:blip r:embed="rId3">
            <a:alphaModFix/>
          </a:blip>
          <a:stretch>
            <a:fillRect/>
          </a:stretch>
        </p:blipFill>
        <p:spPr>
          <a:xfrm>
            <a:off x="1104900" y="6318281"/>
            <a:ext cx="9715350" cy="769075"/>
          </a:xfrm>
          <a:prstGeom prst="rect">
            <a:avLst/>
          </a:prstGeom>
          <a:noFill/>
          <a:ln>
            <a:noFill/>
          </a:ln>
        </p:spPr>
      </p:pic>
      <p:pic>
        <p:nvPicPr>
          <p:cNvPr id="317" name="Google Shape;317;p26"/>
          <p:cNvPicPr preferRelativeResize="0"/>
          <p:nvPr/>
        </p:nvPicPr>
        <p:blipFill>
          <a:blip r:embed="rId4">
            <a:alphaModFix/>
          </a:blip>
          <a:stretch>
            <a:fillRect/>
          </a:stretch>
        </p:blipFill>
        <p:spPr>
          <a:xfrm>
            <a:off x="1104900" y="4874875"/>
            <a:ext cx="9715350" cy="1228000"/>
          </a:xfrm>
          <a:prstGeom prst="rect">
            <a:avLst/>
          </a:prstGeom>
          <a:noFill/>
          <a:ln>
            <a:noFill/>
          </a:ln>
        </p:spPr>
      </p:pic>
      <p:pic>
        <p:nvPicPr>
          <p:cNvPr id="318" name="Google Shape;318;p26"/>
          <p:cNvPicPr preferRelativeResize="0"/>
          <p:nvPr/>
        </p:nvPicPr>
        <p:blipFill>
          <a:blip r:embed="rId5">
            <a:alphaModFix/>
          </a:blip>
          <a:stretch>
            <a:fillRect/>
          </a:stretch>
        </p:blipFill>
        <p:spPr>
          <a:xfrm>
            <a:off x="1181100" y="7239749"/>
            <a:ext cx="9495950" cy="2660800"/>
          </a:xfrm>
          <a:prstGeom prst="rect">
            <a:avLst/>
          </a:prstGeom>
          <a:noFill/>
          <a:ln>
            <a:noFill/>
          </a:ln>
        </p:spPr>
      </p:pic>
      <p:pic>
        <p:nvPicPr>
          <p:cNvPr id="319" name="Google Shape;319;p26"/>
          <p:cNvPicPr preferRelativeResize="0"/>
          <p:nvPr/>
        </p:nvPicPr>
        <p:blipFill>
          <a:blip r:embed="rId6">
            <a:alphaModFix/>
          </a:blip>
          <a:stretch>
            <a:fillRect/>
          </a:stretch>
        </p:blipFill>
        <p:spPr>
          <a:xfrm>
            <a:off x="1181100" y="2773205"/>
            <a:ext cx="9715350" cy="182071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23" name="Shape 323"/>
        <p:cNvGrpSpPr/>
        <p:nvPr/>
      </p:nvGrpSpPr>
      <p:grpSpPr>
        <a:xfrm>
          <a:off x="0" y="0"/>
          <a:ext cx="0" cy="0"/>
          <a:chOff x="0" y="0"/>
          <a:chExt cx="0" cy="0"/>
        </a:xfrm>
      </p:grpSpPr>
      <p:sp>
        <p:nvSpPr>
          <p:cNvPr id="324" name="Google Shape;324;p27"/>
          <p:cNvSpPr/>
          <p:nvPr/>
        </p:nvSpPr>
        <p:spPr>
          <a:xfrm rot="-317415">
            <a:off x="6017964" y="1377267"/>
            <a:ext cx="5505351" cy="1260259"/>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25" name="Google Shape;325;p27"/>
          <p:cNvGrpSpPr/>
          <p:nvPr/>
        </p:nvGrpSpPr>
        <p:grpSpPr>
          <a:xfrm>
            <a:off x="4762" y="-103050"/>
            <a:ext cx="3085741" cy="3195091"/>
            <a:chOff x="0" y="-28575"/>
            <a:chExt cx="812700" cy="841500"/>
          </a:xfrm>
        </p:grpSpPr>
        <p:sp>
          <p:nvSpPr>
            <p:cNvPr id="326" name="Google Shape;326;p27"/>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27" name="Google Shape;327;p27"/>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28" name="Google Shape;328;p27"/>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329" name="Google Shape;329;p27"/>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330" name="Google Shape;330;p27"/>
          <p:cNvSpPr txBox="1"/>
          <p:nvPr/>
        </p:nvSpPr>
        <p:spPr>
          <a:xfrm>
            <a:off x="1233301" y="1261600"/>
            <a:ext cx="16743600" cy="133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700">
                <a:solidFill>
                  <a:srgbClr val="2D2D2D"/>
                </a:solidFill>
                <a:latin typeface="Staatliches"/>
                <a:ea typeface="Staatliches"/>
                <a:cs typeface="Staatliches"/>
                <a:sym typeface="Staatliches"/>
              </a:rPr>
              <a:t>WHAT DOES MY PORTFOLIO LOOK LIKE?</a:t>
            </a:r>
            <a:endParaRPr sz="8700">
              <a:solidFill>
                <a:srgbClr val="2D2D2D"/>
              </a:solidFill>
              <a:latin typeface="Staatliches"/>
              <a:ea typeface="Staatliches"/>
              <a:cs typeface="Staatliches"/>
              <a:sym typeface="Staatliches"/>
            </a:endParaRPr>
          </a:p>
        </p:txBody>
      </p:sp>
      <p:sp>
        <p:nvSpPr>
          <p:cNvPr id="331" name="Google Shape;331;p27"/>
          <p:cNvSpPr txBox="1"/>
          <p:nvPr/>
        </p:nvSpPr>
        <p:spPr>
          <a:xfrm>
            <a:off x="147478" y="128925"/>
            <a:ext cx="614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500" u="none" cap="none" strike="noStrike">
                <a:solidFill>
                  <a:srgbClr val="CCCCCC"/>
                </a:solidFill>
                <a:latin typeface="Staatliches"/>
                <a:ea typeface="Staatliches"/>
                <a:cs typeface="Staatliches"/>
                <a:sym typeface="Staatliches"/>
              </a:rPr>
              <a:t>13.</a:t>
            </a:r>
            <a:endParaRPr/>
          </a:p>
        </p:txBody>
      </p:sp>
      <p:sp>
        <p:nvSpPr>
          <p:cNvPr id="332" name="Google Shape;332;p27"/>
          <p:cNvSpPr txBox="1"/>
          <p:nvPr/>
        </p:nvSpPr>
        <p:spPr>
          <a:xfrm>
            <a:off x="3788575" y="5511050"/>
            <a:ext cx="10852500" cy="3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33" name="Google Shape;333;p27"/>
          <p:cNvSpPr txBox="1"/>
          <p:nvPr/>
        </p:nvSpPr>
        <p:spPr>
          <a:xfrm>
            <a:off x="10224100" y="3158775"/>
            <a:ext cx="6985200" cy="55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3000">
                <a:solidFill>
                  <a:schemeClr val="dk1"/>
                </a:solidFill>
                <a:latin typeface="Roboto Serif"/>
                <a:ea typeface="Roboto Serif"/>
                <a:cs typeface="Roboto Serif"/>
                <a:sym typeface="Roboto Serif"/>
              </a:rPr>
              <a:t>This graph shows:</a:t>
            </a:r>
            <a:endParaRPr b="1" i="1" sz="3000">
              <a:solidFill>
                <a:schemeClr val="dk1"/>
              </a:solidFill>
              <a:latin typeface="Roboto Serif"/>
              <a:ea typeface="Roboto Serif"/>
              <a:cs typeface="Roboto Serif"/>
              <a:sym typeface="Roboto Serif"/>
            </a:endParaRPr>
          </a:p>
          <a:p>
            <a:pPr indent="0" lvl="0" marL="0" rtl="0" algn="l">
              <a:spcBef>
                <a:spcPts val="0"/>
              </a:spcBef>
              <a:spcAft>
                <a:spcPts val="0"/>
              </a:spcAft>
              <a:buNone/>
            </a:pPr>
            <a:r>
              <a:t/>
            </a:r>
            <a:endParaRPr sz="3000">
              <a:solidFill>
                <a:schemeClr val="dk1"/>
              </a:solidFill>
              <a:latin typeface="Roboto Serif Medium"/>
              <a:ea typeface="Roboto Serif Medium"/>
              <a:cs typeface="Roboto Serif Medium"/>
              <a:sym typeface="Roboto Serif Medium"/>
            </a:endParaRPr>
          </a:p>
          <a:p>
            <a:pPr indent="-419100" lvl="0" marL="457200" rtl="0" algn="l">
              <a:spcBef>
                <a:spcPts val="0"/>
              </a:spcBef>
              <a:spcAft>
                <a:spcPts val="0"/>
              </a:spcAft>
              <a:buClr>
                <a:schemeClr val="dk1"/>
              </a:buClr>
              <a:buSzPts val="3000"/>
              <a:buFont typeface="Roboto Serif Medium"/>
              <a:buAutoNum type="arabicPeriod"/>
            </a:pPr>
            <a:r>
              <a:rPr lang="en-US" sz="3000">
                <a:solidFill>
                  <a:schemeClr val="dk1"/>
                </a:solidFill>
                <a:latin typeface="Roboto Serif Medium"/>
                <a:ea typeface="Roboto Serif Medium"/>
                <a:cs typeface="Roboto Serif Medium"/>
                <a:sym typeface="Roboto Serif Medium"/>
              </a:rPr>
              <a:t>The weight distribution for each of the final coins. </a:t>
            </a:r>
            <a:endParaRPr sz="3000">
              <a:solidFill>
                <a:schemeClr val="dk1"/>
              </a:solidFill>
              <a:latin typeface="Roboto Serif Medium"/>
              <a:ea typeface="Roboto Serif Medium"/>
              <a:cs typeface="Roboto Serif Medium"/>
              <a:sym typeface="Roboto Serif Medium"/>
            </a:endParaRPr>
          </a:p>
          <a:p>
            <a:pPr indent="0" lvl="0" marL="457200" rtl="0" algn="l">
              <a:spcBef>
                <a:spcPts val="0"/>
              </a:spcBef>
              <a:spcAft>
                <a:spcPts val="0"/>
              </a:spcAft>
              <a:buNone/>
            </a:pPr>
            <a:r>
              <a:t/>
            </a:r>
            <a:endParaRPr sz="3000">
              <a:solidFill>
                <a:schemeClr val="dk1"/>
              </a:solidFill>
              <a:latin typeface="Roboto Serif Medium"/>
              <a:ea typeface="Roboto Serif Medium"/>
              <a:cs typeface="Roboto Serif Medium"/>
              <a:sym typeface="Roboto Serif Medium"/>
            </a:endParaRPr>
          </a:p>
          <a:p>
            <a:pPr indent="-419100" lvl="0" marL="457200" rtl="0" algn="l">
              <a:spcBef>
                <a:spcPts val="0"/>
              </a:spcBef>
              <a:spcAft>
                <a:spcPts val="0"/>
              </a:spcAft>
              <a:buClr>
                <a:schemeClr val="dk1"/>
              </a:buClr>
              <a:buSzPts val="3000"/>
              <a:buFont typeface="Roboto Serif Medium"/>
              <a:buAutoNum type="arabicPeriod"/>
            </a:pPr>
            <a:r>
              <a:rPr lang="en-US" sz="3000">
                <a:solidFill>
                  <a:schemeClr val="dk1"/>
                </a:solidFill>
                <a:latin typeface="Roboto Serif Medium"/>
                <a:ea typeface="Roboto Serif Medium"/>
                <a:cs typeface="Roboto Serif Medium"/>
                <a:sym typeface="Roboto Serif Medium"/>
              </a:rPr>
              <a:t>This is what your optimized portfolio looks like in a graph form. </a:t>
            </a:r>
            <a:endParaRPr sz="3000">
              <a:solidFill>
                <a:schemeClr val="dk1"/>
              </a:solidFill>
              <a:latin typeface="Roboto Serif Medium"/>
              <a:ea typeface="Roboto Serif Medium"/>
              <a:cs typeface="Roboto Serif Medium"/>
              <a:sym typeface="Roboto Serif Medium"/>
            </a:endParaRPr>
          </a:p>
          <a:p>
            <a:pPr indent="0" lvl="0" marL="0" rtl="0" algn="l">
              <a:spcBef>
                <a:spcPts val="0"/>
              </a:spcBef>
              <a:spcAft>
                <a:spcPts val="0"/>
              </a:spcAft>
              <a:buNone/>
            </a:pPr>
            <a:r>
              <a:t/>
            </a:r>
            <a:endParaRPr sz="3000">
              <a:solidFill>
                <a:schemeClr val="dk1"/>
              </a:solidFill>
              <a:latin typeface="Roboto Serif Medium"/>
              <a:ea typeface="Roboto Serif Medium"/>
              <a:cs typeface="Roboto Serif Medium"/>
              <a:sym typeface="Roboto Serif Medium"/>
            </a:endParaRPr>
          </a:p>
          <a:p>
            <a:pPr indent="0" lvl="0" marL="0" rtl="0" algn="l">
              <a:spcBef>
                <a:spcPts val="0"/>
              </a:spcBef>
              <a:spcAft>
                <a:spcPts val="0"/>
              </a:spcAft>
              <a:buNone/>
            </a:pPr>
            <a:r>
              <a:rPr b="1" i="1" lang="en-US" sz="3000">
                <a:solidFill>
                  <a:schemeClr val="dk1"/>
                </a:solidFill>
                <a:latin typeface="Roboto Serif"/>
                <a:ea typeface="Roboto Serif"/>
                <a:cs typeface="Roboto Serif"/>
                <a:sym typeface="Roboto Serif"/>
              </a:rPr>
              <a:t>We can see that:</a:t>
            </a:r>
            <a:endParaRPr b="1" i="1" sz="3000">
              <a:solidFill>
                <a:schemeClr val="dk1"/>
              </a:solidFill>
              <a:latin typeface="Roboto Serif"/>
              <a:ea typeface="Roboto Serif"/>
              <a:cs typeface="Roboto Serif"/>
              <a:sym typeface="Roboto Serif"/>
            </a:endParaRPr>
          </a:p>
          <a:p>
            <a:pPr indent="0" lvl="0" marL="0" rtl="0" algn="l">
              <a:spcBef>
                <a:spcPts val="0"/>
              </a:spcBef>
              <a:spcAft>
                <a:spcPts val="0"/>
              </a:spcAft>
              <a:buNone/>
            </a:pPr>
            <a:r>
              <a:t/>
            </a:r>
            <a:endParaRPr i="1" sz="3000">
              <a:solidFill>
                <a:schemeClr val="dk1"/>
              </a:solidFill>
              <a:latin typeface="Roboto Serif Medium"/>
              <a:ea typeface="Roboto Serif Medium"/>
              <a:cs typeface="Roboto Serif Medium"/>
              <a:sym typeface="Roboto Serif Medium"/>
            </a:endParaRPr>
          </a:p>
          <a:p>
            <a:pPr indent="0" lvl="0" marL="0" rtl="0" algn="l">
              <a:spcBef>
                <a:spcPts val="0"/>
              </a:spcBef>
              <a:spcAft>
                <a:spcPts val="0"/>
              </a:spcAft>
              <a:buNone/>
            </a:pPr>
            <a:r>
              <a:rPr i="1" lang="en-US" sz="3000">
                <a:solidFill>
                  <a:schemeClr val="dk1"/>
                </a:solidFill>
                <a:latin typeface="Roboto Serif Medium"/>
                <a:ea typeface="Roboto Serif Medium"/>
                <a:cs typeface="Roboto Serif Medium"/>
                <a:sym typeface="Roboto Serif Medium"/>
              </a:rPr>
              <a:t>“BGBUSD” is our main focus with “WHBTUSD” and “ETHUSD” not too far behind.</a:t>
            </a:r>
            <a:endParaRPr i="1" sz="3000">
              <a:solidFill>
                <a:schemeClr val="dk1"/>
              </a:solidFill>
              <a:latin typeface="Roboto Serif Medium"/>
              <a:ea typeface="Roboto Serif Medium"/>
              <a:cs typeface="Roboto Serif Medium"/>
              <a:sym typeface="Roboto Serif Medium"/>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334" name="Google Shape;334;p27"/>
          <p:cNvPicPr preferRelativeResize="0"/>
          <p:nvPr/>
        </p:nvPicPr>
        <p:blipFill>
          <a:blip r:embed="rId3">
            <a:alphaModFix/>
          </a:blip>
          <a:stretch>
            <a:fillRect/>
          </a:stretch>
        </p:blipFill>
        <p:spPr>
          <a:xfrm>
            <a:off x="1233307" y="2838432"/>
            <a:ext cx="8524400" cy="7201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38" name="Shape 338"/>
        <p:cNvGrpSpPr/>
        <p:nvPr/>
      </p:nvGrpSpPr>
      <p:grpSpPr>
        <a:xfrm>
          <a:off x="0" y="0"/>
          <a:ext cx="0" cy="0"/>
          <a:chOff x="0" y="0"/>
          <a:chExt cx="0" cy="0"/>
        </a:xfrm>
      </p:grpSpPr>
      <p:sp>
        <p:nvSpPr>
          <p:cNvPr id="339" name="Google Shape;339;p28"/>
          <p:cNvSpPr/>
          <p:nvPr/>
        </p:nvSpPr>
        <p:spPr>
          <a:xfrm rot="-317411">
            <a:off x="1084858" y="1230675"/>
            <a:ext cx="6452283" cy="1622393"/>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40" name="Google Shape;340;p28"/>
          <p:cNvGrpSpPr/>
          <p:nvPr/>
        </p:nvGrpSpPr>
        <p:grpSpPr>
          <a:xfrm>
            <a:off x="4762" y="-103050"/>
            <a:ext cx="3085741" cy="3195091"/>
            <a:chOff x="0" y="-28575"/>
            <a:chExt cx="812700" cy="841500"/>
          </a:xfrm>
        </p:grpSpPr>
        <p:sp>
          <p:nvSpPr>
            <p:cNvPr id="341" name="Google Shape;341;p28"/>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42" name="Google Shape;342;p28"/>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343" name="Google Shape;343;p28"/>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344" name="Google Shape;344;p28"/>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345" name="Google Shape;345;p28"/>
          <p:cNvSpPr txBox="1"/>
          <p:nvPr/>
        </p:nvSpPr>
        <p:spPr>
          <a:xfrm>
            <a:off x="1720651" y="1512013"/>
            <a:ext cx="5099700" cy="1293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8400">
                <a:solidFill>
                  <a:srgbClr val="2D2D2D"/>
                </a:solidFill>
                <a:latin typeface="Staatliches"/>
                <a:ea typeface="Staatliches"/>
                <a:cs typeface="Staatliches"/>
                <a:sym typeface="Staatliches"/>
              </a:rPr>
              <a:t>WHATS NEXT?</a:t>
            </a:r>
            <a:endParaRPr sz="8400">
              <a:solidFill>
                <a:srgbClr val="2D2D2D"/>
              </a:solidFill>
              <a:latin typeface="Staatliches"/>
              <a:ea typeface="Staatliches"/>
              <a:cs typeface="Staatliches"/>
              <a:sym typeface="Staatliches"/>
            </a:endParaRPr>
          </a:p>
        </p:txBody>
      </p:sp>
      <p:sp>
        <p:nvSpPr>
          <p:cNvPr id="346" name="Google Shape;346;p28"/>
          <p:cNvSpPr txBox="1"/>
          <p:nvPr/>
        </p:nvSpPr>
        <p:spPr>
          <a:xfrm>
            <a:off x="147478" y="128925"/>
            <a:ext cx="6144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500" u="none" cap="none" strike="noStrike">
                <a:solidFill>
                  <a:srgbClr val="CCCCCC"/>
                </a:solidFill>
                <a:latin typeface="Staatliches"/>
                <a:ea typeface="Staatliches"/>
                <a:cs typeface="Staatliches"/>
                <a:sym typeface="Staatliches"/>
              </a:rPr>
              <a:t>13.</a:t>
            </a:r>
            <a:endParaRPr/>
          </a:p>
        </p:txBody>
      </p:sp>
      <p:sp>
        <p:nvSpPr>
          <p:cNvPr id="347" name="Google Shape;347;p28"/>
          <p:cNvSpPr txBox="1"/>
          <p:nvPr/>
        </p:nvSpPr>
        <p:spPr>
          <a:xfrm>
            <a:off x="3788575" y="5511050"/>
            <a:ext cx="10852500" cy="33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348" name="Google Shape;348;p28"/>
          <p:cNvSpPr txBox="1"/>
          <p:nvPr/>
        </p:nvSpPr>
        <p:spPr>
          <a:xfrm>
            <a:off x="1757350" y="3140650"/>
            <a:ext cx="14027700" cy="70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800">
                <a:solidFill>
                  <a:schemeClr val="dk1"/>
                </a:solidFill>
                <a:latin typeface="Calibri"/>
                <a:ea typeface="Calibri"/>
                <a:cs typeface="Calibri"/>
                <a:sym typeface="Calibri"/>
              </a:rPr>
              <a:t>Some of the things we could do to further our project would be:</a:t>
            </a:r>
            <a:endParaRPr b="1" i="1"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Testing likely returns in a Monte Carlo Simulation using the optimized portfolio. By doing this, we could further our research and optimize our portfolio even more.</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We would use a more sophisticated model that would allow us to further filter our coins, to lessen the strain as well as time spent running the program.</a:t>
            </a:r>
            <a:endParaRPr sz="2800">
              <a:solidFill>
                <a:schemeClr val="dk1"/>
              </a:solidFill>
              <a:latin typeface="Calibri"/>
              <a:ea typeface="Calibri"/>
              <a:cs typeface="Calibri"/>
              <a:sym typeface="Calibri"/>
            </a:endParaRPr>
          </a:p>
          <a:p>
            <a:pPr indent="0" lvl="0" marL="457200" rtl="0" algn="l">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Modify the portfolio generation tool to allow for the purchase of fractional coins to ensure the complete use of the initial investment.</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Add a monthly reminder to re-optimize the portfolio for </a:t>
            </a:r>
            <a:r>
              <a:rPr lang="en-US" sz="2800">
                <a:solidFill>
                  <a:schemeClr val="dk1"/>
                </a:solidFill>
                <a:latin typeface="Calibri"/>
                <a:ea typeface="Calibri"/>
                <a:cs typeface="Calibri"/>
                <a:sym typeface="Calibri"/>
              </a:rPr>
              <a:t>comparison.</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2800">
              <a:solidFill>
                <a:schemeClr val="dk1"/>
              </a:solidFill>
              <a:latin typeface="Calibri"/>
              <a:ea typeface="Calibri"/>
              <a:cs typeface="Calibri"/>
              <a:sym typeface="Calibri"/>
            </a:endParaRPr>
          </a:p>
          <a:p>
            <a:pPr indent="-406400" lvl="0" marL="457200" rtl="0" algn="l">
              <a:spcBef>
                <a:spcPts val="0"/>
              </a:spcBef>
              <a:spcAft>
                <a:spcPts val="0"/>
              </a:spcAft>
              <a:buClr>
                <a:schemeClr val="dk1"/>
              </a:buClr>
              <a:buSzPts val="2800"/>
              <a:buFont typeface="Calibri"/>
              <a:buChar char="●"/>
            </a:pPr>
            <a:r>
              <a:rPr lang="en-US" sz="2800">
                <a:solidFill>
                  <a:schemeClr val="dk1"/>
                </a:solidFill>
                <a:latin typeface="Calibri"/>
                <a:ea typeface="Calibri"/>
                <a:cs typeface="Calibri"/>
                <a:sym typeface="Calibri"/>
              </a:rPr>
              <a:t>Track our recommendations for each client and observe how their portfolio performs.</a:t>
            </a:r>
            <a:endParaRPr sz="2800">
              <a:solidFill>
                <a:schemeClr val="dk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52" name="Shape 352"/>
        <p:cNvGrpSpPr/>
        <p:nvPr/>
      </p:nvGrpSpPr>
      <p:grpSpPr>
        <a:xfrm>
          <a:off x="0" y="0"/>
          <a:ext cx="0" cy="0"/>
          <a:chOff x="0" y="0"/>
          <a:chExt cx="0" cy="0"/>
        </a:xfrm>
      </p:grpSpPr>
      <p:pic>
        <p:nvPicPr>
          <p:cNvPr id="353" name="Google Shape;353;p29"/>
          <p:cNvPicPr preferRelativeResize="0"/>
          <p:nvPr/>
        </p:nvPicPr>
        <p:blipFill rotWithShape="1">
          <a:blip r:embed="rId3">
            <a:alphaModFix/>
          </a:blip>
          <a:srcRect b="8855" l="42961" r="0" t="21472"/>
          <a:stretch/>
        </p:blipFill>
        <p:spPr>
          <a:xfrm>
            <a:off x="1171121" y="3279200"/>
            <a:ext cx="9184778" cy="6858000"/>
          </a:xfrm>
          <a:prstGeom prst="rect">
            <a:avLst/>
          </a:prstGeom>
          <a:noFill/>
          <a:ln>
            <a:noFill/>
          </a:ln>
        </p:spPr>
      </p:pic>
      <p:sp>
        <p:nvSpPr>
          <p:cNvPr id="354" name="Google Shape;354;p29"/>
          <p:cNvSpPr/>
          <p:nvPr/>
        </p:nvSpPr>
        <p:spPr>
          <a:xfrm rot="-323214">
            <a:off x="5647008" y="1333455"/>
            <a:ext cx="11011834" cy="2296154"/>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29"/>
          <p:cNvSpPr txBox="1"/>
          <p:nvPr/>
        </p:nvSpPr>
        <p:spPr>
          <a:xfrm>
            <a:off x="6988469" y="1381196"/>
            <a:ext cx="9335400" cy="20478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None/>
            </a:pPr>
            <a:r>
              <a:rPr lang="en-US" sz="13303">
                <a:solidFill>
                  <a:srgbClr val="2D2D2D"/>
                </a:solidFill>
                <a:latin typeface="Staatliches"/>
                <a:ea typeface="Staatliches"/>
                <a:cs typeface="Staatliches"/>
                <a:sym typeface="Staatliches"/>
              </a:rPr>
              <a:t>Thank you</a:t>
            </a:r>
            <a:endParaRPr/>
          </a:p>
        </p:txBody>
      </p:sp>
      <p:cxnSp>
        <p:nvCxnSpPr>
          <p:cNvPr id="356" name="Google Shape;356;p29"/>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cxnSp>
        <p:nvCxnSpPr>
          <p:cNvPr id="357" name="Google Shape;357;p29"/>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grpSp>
        <p:nvGrpSpPr>
          <p:cNvPr id="358" name="Google Shape;358;p29"/>
          <p:cNvGrpSpPr/>
          <p:nvPr/>
        </p:nvGrpSpPr>
        <p:grpSpPr>
          <a:xfrm>
            <a:off x="4762" y="-103050"/>
            <a:ext cx="3086104" cy="3194601"/>
            <a:chOff x="0" y="-28575"/>
            <a:chExt cx="812800" cy="841375"/>
          </a:xfrm>
        </p:grpSpPr>
        <p:sp>
          <p:nvSpPr>
            <p:cNvPr id="359" name="Google Shape;359;p29"/>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360" name="Google Shape;360;p29"/>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61" name="Google Shape;361;p29"/>
          <p:cNvSpPr txBox="1"/>
          <p:nvPr/>
        </p:nvSpPr>
        <p:spPr>
          <a:xfrm>
            <a:off x="275563" y="128929"/>
            <a:ext cx="5580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D9D9D9"/>
                </a:solidFill>
                <a:latin typeface="Staatliches"/>
                <a:ea typeface="Staatliches"/>
                <a:cs typeface="Staatliches"/>
                <a:sym typeface="Staatliches"/>
              </a:rPr>
              <a:t>14.</a:t>
            </a:r>
            <a:endParaRPr/>
          </a:p>
        </p:txBody>
      </p:sp>
      <p:sp>
        <p:nvSpPr>
          <p:cNvPr id="362" name="Google Shape;362;p29"/>
          <p:cNvSpPr txBox="1"/>
          <p:nvPr/>
        </p:nvSpPr>
        <p:spPr>
          <a:xfrm>
            <a:off x="9990775" y="7619150"/>
            <a:ext cx="8244600" cy="234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US" sz="2000">
                <a:solidFill>
                  <a:srgbClr val="333333"/>
                </a:solidFill>
                <a:latin typeface="Roboto Serif Medium"/>
                <a:ea typeface="Roboto Serif Medium"/>
                <a:cs typeface="Roboto Serif Medium"/>
                <a:sym typeface="Roboto Serif Medium"/>
              </a:rPr>
              <a:t>With this tool you are ready to go and turn your dream portfolio into reality!</a:t>
            </a:r>
            <a:endParaRPr i="1" sz="2000">
              <a:solidFill>
                <a:srgbClr val="333333"/>
              </a:solidFill>
              <a:latin typeface="Roboto Serif Medium"/>
              <a:ea typeface="Roboto Serif Medium"/>
              <a:cs typeface="Roboto Serif Medium"/>
              <a:sym typeface="Roboto Serif Medium"/>
            </a:endParaRPr>
          </a:p>
          <a:p>
            <a:pPr indent="0" lvl="0" marL="0" rtl="0" algn="ctr">
              <a:spcBef>
                <a:spcPts val="0"/>
              </a:spcBef>
              <a:spcAft>
                <a:spcPts val="0"/>
              </a:spcAft>
              <a:buNone/>
            </a:pPr>
            <a:r>
              <a:t/>
            </a:r>
            <a:endParaRPr i="1" sz="2000">
              <a:solidFill>
                <a:srgbClr val="333333"/>
              </a:solidFill>
              <a:latin typeface="Roboto Serif Medium"/>
              <a:ea typeface="Roboto Serif Medium"/>
              <a:cs typeface="Roboto Serif Medium"/>
              <a:sym typeface="Roboto Serif Medium"/>
            </a:endParaRPr>
          </a:p>
          <a:p>
            <a:pPr indent="0" lvl="0" marL="0" rtl="0" algn="ctr">
              <a:spcBef>
                <a:spcPts val="0"/>
              </a:spcBef>
              <a:spcAft>
                <a:spcPts val="0"/>
              </a:spcAft>
              <a:buNone/>
            </a:pPr>
            <a:r>
              <a:rPr i="1" lang="en-US" sz="2000">
                <a:solidFill>
                  <a:srgbClr val="333333"/>
                </a:solidFill>
                <a:latin typeface="Roboto Serif Medium"/>
                <a:ea typeface="Roboto Serif Medium"/>
                <a:cs typeface="Roboto Serif Medium"/>
                <a:sym typeface="Roboto Serif Medium"/>
              </a:rPr>
              <a:t>Always remember that the market can change due to </a:t>
            </a:r>
            <a:r>
              <a:rPr i="1" lang="en-US" sz="2000">
                <a:solidFill>
                  <a:srgbClr val="333333"/>
                </a:solidFill>
                <a:latin typeface="Roboto Serif Medium"/>
                <a:ea typeface="Roboto Serif Medium"/>
                <a:cs typeface="Roboto Serif Medium"/>
                <a:sym typeface="Roboto Serif Medium"/>
              </a:rPr>
              <a:t>unforeseen</a:t>
            </a:r>
            <a:r>
              <a:rPr i="1" lang="en-US" sz="2000">
                <a:solidFill>
                  <a:srgbClr val="333333"/>
                </a:solidFill>
                <a:latin typeface="Roboto Serif Medium"/>
                <a:ea typeface="Roboto Serif Medium"/>
                <a:cs typeface="Roboto Serif Medium"/>
                <a:sym typeface="Roboto Serif Medium"/>
              </a:rPr>
              <a:t> circumstances and it is suggested that you use this tool in combination with your own research as well a consistent eye on the public </a:t>
            </a:r>
            <a:r>
              <a:rPr i="1" lang="en-US" sz="2000">
                <a:solidFill>
                  <a:srgbClr val="333333"/>
                </a:solidFill>
                <a:latin typeface="Roboto Serif Medium"/>
                <a:ea typeface="Roboto Serif Medium"/>
                <a:cs typeface="Roboto Serif Medium"/>
                <a:sym typeface="Roboto Serif Medium"/>
              </a:rPr>
              <a:t>knowledge</a:t>
            </a:r>
            <a:r>
              <a:rPr i="1" lang="en-US" sz="2000">
                <a:solidFill>
                  <a:srgbClr val="333333"/>
                </a:solidFill>
                <a:latin typeface="Roboto Serif Medium"/>
                <a:ea typeface="Roboto Serif Medium"/>
                <a:cs typeface="Roboto Serif Medium"/>
                <a:sym typeface="Roboto Serif Medium"/>
              </a:rPr>
              <a:t> of the market.Thanks for using our tool and happy trading!</a:t>
            </a:r>
            <a:endParaRPr i="1" sz="2000">
              <a:solidFill>
                <a:schemeClr val="dk1"/>
              </a:solidFill>
              <a:latin typeface="Roboto Serif Medium"/>
              <a:ea typeface="Roboto Serif Medium"/>
              <a:cs typeface="Roboto Serif Medium"/>
              <a:sym typeface="Roboto Serif Medium"/>
            </a:endParaRPr>
          </a:p>
        </p:txBody>
      </p:sp>
      <p:pic>
        <p:nvPicPr>
          <p:cNvPr id="363" name="Google Shape;363;p29"/>
          <p:cNvPicPr preferRelativeResize="0"/>
          <p:nvPr/>
        </p:nvPicPr>
        <p:blipFill rotWithShape="1">
          <a:blip r:embed="rId3">
            <a:alphaModFix/>
          </a:blip>
          <a:srcRect b="8855" l="42961" r="0" t="21472"/>
          <a:stretch/>
        </p:blipFill>
        <p:spPr>
          <a:xfrm>
            <a:off x="9990772" y="4141425"/>
            <a:ext cx="4446127" cy="3319799"/>
          </a:xfrm>
          <a:prstGeom prst="rect">
            <a:avLst/>
          </a:prstGeom>
          <a:noFill/>
          <a:ln>
            <a:noFill/>
          </a:ln>
        </p:spPr>
      </p:pic>
      <p:pic>
        <p:nvPicPr>
          <p:cNvPr id="364" name="Google Shape;364;p29"/>
          <p:cNvPicPr preferRelativeResize="0"/>
          <p:nvPr/>
        </p:nvPicPr>
        <p:blipFill rotWithShape="1">
          <a:blip r:embed="rId3">
            <a:alphaModFix/>
          </a:blip>
          <a:srcRect b="8855" l="42961" r="0" t="21472"/>
          <a:stretch/>
        </p:blipFill>
        <p:spPr>
          <a:xfrm>
            <a:off x="14074925" y="3483600"/>
            <a:ext cx="3086124" cy="2304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97" name="Shape 97"/>
        <p:cNvGrpSpPr/>
        <p:nvPr/>
      </p:nvGrpSpPr>
      <p:grpSpPr>
        <a:xfrm>
          <a:off x="0" y="0"/>
          <a:ext cx="0" cy="0"/>
          <a:chOff x="0" y="0"/>
          <a:chExt cx="0" cy="0"/>
        </a:xfrm>
      </p:grpSpPr>
      <p:pic>
        <p:nvPicPr>
          <p:cNvPr id="98" name="Google Shape;98;p14"/>
          <p:cNvPicPr preferRelativeResize="0"/>
          <p:nvPr/>
        </p:nvPicPr>
        <p:blipFill rotWithShape="1">
          <a:blip r:embed="rId3">
            <a:alphaModFix/>
          </a:blip>
          <a:srcRect b="6132" l="46245" r="0" t="6132"/>
          <a:stretch/>
        </p:blipFill>
        <p:spPr>
          <a:xfrm>
            <a:off x="12171249" y="3498400"/>
            <a:ext cx="6116750" cy="6788601"/>
          </a:xfrm>
          <a:prstGeom prst="rect">
            <a:avLst/>
          </a:prstGeom>
          <a:noFill/>
          <a:ln>
            <a:noFill/>
          </a:ln>
        </p:spPr>
      </p:pic>
      <p:sp>
        <p:nvSpPr>
          <p:cNvPr id="99" name="Google Shape;99;p14"/>
          <p:cNvSpPr/>
          <p:nvPr/>
        </p:nvSpPr>
        <p:spPr>
          <a:xfrm rot="-323106">
            <a:off x="11451527" y="3801130"/>
            <a:ext cx="6447557" cy="1141734"/>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0" name="Google Shape;100;p14"/>
          <p:cNvSpPr txBox="1"/>
          <p:nvPr/>
        </p:nvSpPr>
        <p:spPr>
          <a:xfrm>
            <a:off x="9439275" y="1598501"/>
            <a:ext cx="7730100" cy="3450600"/>
          </a:xfrm>
          <a:prstGeom prst="rect">
            <a:avLst/>
          </a:prstGeom>
          <a:noFill/>
          <a:ln>
            <a:noFill/>
          </a:ln>
        </p:spPr>
        <p:txBody>
          <a:bodyPr anchorCtr="0" anchor="t" bIns="0" lIns="0" spcFirstLastPara="1" rIns="0" wrap="square" tIns="0">
            <a:spAutoFit/>
          </a:bodyPr>
          <a:lstStyle/>
          <a:p>
            <a:pPr indent="0" lvl="0" marL="0" marR="0" rtl="0" algn="r">
              <a:lnSpc>
                <a:spcPct val="100000"/>
              </a:lnSpc>
              <a:spcBef>
                <a:spcPts val="0"/>
              </a:spcBef>
              <a:spcAft>
                <a:spcPts val="0"/>
              </a:spcAft>
              <a:buNone/>
            </a:pPr>
            <a:r>
              <a:rPr lang="en-US" sz="11209">
                <a:solidFill>
                  <a:srgbClr val="2D2D2D"/>
                </a:solidFill>
                <a:latin typeface="Staatliches"/>
                <a:ea typeface="Staatliches"/>
                <a:cs typeface="Staatliches"/>
                <a:sym typeface="Staatliches"/>
              </a:rPr>
              <a:t>The </a:t>
            </a:r>
            <a:r>
              <a:rPr lang="en-US" sz="11209">
                <a:solidFill>
                  <a:srgbClr val="2D2D2D"/>
                </a:solidFill>
                <a:latin typeface="Staatliches"/>
                <a:ea typeface="Staatliches"/>
                <a:cs typeface="Staatliches"/>
                <a:sym typeface="Staatliches"/>
              </a:rPr>
              <a:t>Financial</a:t>
            </a:r>
            <a:r>
              <a:rPr lang="en-US" sz="11209">
                <a:solidFill>
                  <a:srgbClr val="2D2D2D"/>
                </a:solidFill>
                <a:latin typeface="Staatliches"/>
                <a:ea typeface="Staatliches"/>
                <a:cs typeface="Staatliches"/>
                <a:sym typeface="Staatliches"/>
              </a:rPr>
              <a:t> </a:t>
            </a:r>
            <a:r>
              <a:rPr lang="en-US" sz="11209">
                <a:solidFill>
                  <a:srgbClr val="2D2D2D"/>
                </a:solidFill>
                <a:latin typeface="Staatliches"/>
                <a:ea typeface="Staatliches"/>
                <a:cs typeface="Staatliches"/>
                <a:sym typeface="Staatliches"/>
              </a:rPr>
              <a:t>Advisors</a:t>
            </a:r>
            <a:r>
              <a:rPr lang="en-US" sz="11209">
                <a:solidFill>
                  <a:srgbClr val="2D2D2D"/>
                </a:solidFill>
                <a:latin typeface="Staatliches"/>
                <a:ea typeface="Staatliches"/>
                <a:cs typeface="Staatliches"/>
                <a:sym typeface="Staatliches"/>
              </a:rPr>
              <a:t> </a:t>
            </a:r>
            <a:endParaRPr/>
          </a:p>
        </p:txBody>
      </p:sp>
      <p:sp>
        <p:nvSpPr>
          <p:cNvPr id="101" name="Google Shape;101;p14"/>
          <p:cNvSpPr txBox="1"/>
          <p:nvPr/>
        </p:nvSpPr>
        <p:spPr>
          <a:xfrm>
            <a:off x="5036619" y="2369925"/>
            <a:ext cx="2086200" cy="377100"/>
          </a:xfrm>
          <a:prstGeom prst="rect">
            <a:avLst/>
          </a:prstGeom>
          <a:noFill/>
          <a:ln>
            <a:noFill/>
          </a:ln>
        </p:spPr>
        <p:txBody>
          <a:bodyPr anchorCtr="0" anchor="t" bIns="0" lIns="0" spcFirstLastPara="1" rIns="0" wrap="square" tIns="0">
            <a:spAutoFit/>
          </a:bodyPr>
          <a:lstStyle/>
          <a:p>
            <a:pPr indent="0" lvl="0" marL="0" rtl="0" algn="l">
              <a:lnSpc>
                <a:spcPct val="140037"/>
              </a:lnSpc>
              <a:spcBef>
                <a:spcPts val="0"/>
              </a:spcBef>
              <a:spcAft>
                <a:spcPts val="0"/>
              </a:spcAft>
              <a:buClr>
                <a:schemeClr val="dk1"/>
              </a:buClr>
              <a:buFont typeface="Arial"/>
              <a:buNone/>
            </a:pPr>
            <a:r>
              <a:rPr lang="en-US" sz="2450">
                <a:solidFill>
                  <a:schemeClr val="dk1"/>
                </a:solidFill>
              </a:rPr>
              <a:t>Jason Brunsell </a:t>
            </a:r>
            <a:endParaRPr sz="2450"/>
          </a:p>
        </p:txBody>
      </p:sp>
      <p:cxnSp>
        <p:nvCxnSpPr>
          <p:cNvPr id="102" name="Google Shape;102;p14"/>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cxnSp>
        <p:nvCxnSpPr>
          <p:cNvPr id="103" name="Google Shape;103;p14"/>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grpSp>
        <p:nvGrpSpPr>
          <p:cNvPr id="104" name="Google Shape;104;p14"/>
          <p:cNvGrpSpPr/>
          <p:nvPr/>
        </p:nvGrpSpPr>
        <p:grpSpPr>
          <a:xfrm>
            <a:off x="4762" y="-103050"/>
            <a:ext cx="3086104" cy="3194601"/>
            <a:chOff x="0" y="-28575"/>
            <a:chExt cx="812800" cy="841375"/>
          </a:xfrm>
        </p:grpSpPr>
        <p:sp>
          <p:nvSpPr>
            <p:cNvPr id="105" name="Google Shape;105;p14"/>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106" name="Google Shape;106;p14"/>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07" name="Google Shape;107;p14"/>
          <p:cNvSpPr txBox="1"/>
          <p:nvPr/>
        </p:nvSpPr>
        <p:spPr>
          <a:xfrm>
            <a:off x="275266" y="128929"/>
            <a:ext cx="4875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D9D9D9"/>
                </a:solidFill>
                <a:latin typeface="Staatliches"/>
                <a:ea typeface="Staatliches"/>
                <a:cs typeface="Staatliches"/>
                <a:sym typeface="Staatliches"/>
              </a:rPr>
              <a:t>2</a:t>
            </a:r>
            <a:r>
              <a:rPr b="0" i="0" lang="en-US" sz="4500" u="none" cap="none" strike="noStrike">
                <a:solidFill>
                  <a:srgbClr val="D9D9D9"/>
                </a:solidFill>
                <a:latin typeface="Staatliches"/>
                <a:ea typeface="Staatliches"/>
                <a:cs typeface="Staatliches"/>
                <a:sym typeface="Staatliches"/>
              </a:rPr>
              <a:t>.</a:t>
            </a:r>
            <a:endParaRPr/>
          </a:p>
        </p:txBody>
      </p:sp>
      <p:sp>
        <p:nvSpPr>
          <p:cNvPr id="108" name="Google Shape;108;p14"/>
          <p:cNvSpPr txBox="1"/>
          <p:nvPr/>
        </p:nvSpPr>
        <p:spPr>
          <a:xfrm>
            <a:off x="5294525" y="5475575"/>
            <a:ext cx="2640300" cy="561900"/>
          </a:xfrm>
          <a:prstGeom prst="rect">
            <a:avLst/>
          </a:prstGeom>
          <a:noFill/>
          <a:ln>
            <a:noFill/>
          </a:ln>
        </p:spPr>
        <p:txBody>
          <a:bodyPr anchorCtr="0" anchor="t" bIns="91425" lIns="91425" spcFirstLastPara="1" rIns="91425" wrap="square" tIns="91425">
            <a:spAutoFit/>
          </a:bodyPr>
          <a:lstStyle/>
          <a:p>
            <a:pPr indent="0" lvl="0" marL="0" rtl="0" algn="l">
              <a:lnSpc>
                <a:spcPct val="140037"/>
              </a:lnSpc>
              <a:spcBef>
                <a:spcPts val="0"/>
              </a:spcBef>
              <a:spcAft>
                <a:spcPts val="0"/>
              </a:spcAft>
              <a:buNone/>
            </a:pPr>
            <a:r>
              <a:rPr lang="en-US" sz="2450">
                <a:solidFill>
                  <a:schemeClr val="dk1"/>
                </a:solidFill>
              </a:rPr>
              <a:t>Michael Colbert  </a:t>
            </a:r>
            <a:endParaRPr sz="2450"/>
          </a:p>
        </p:txBody>
      </p:sp>
      <p:sp>
        <p:nvSpPr>
          <p:cNvPr id="109" name="Google Shape;109;p14"/>
          <p:cNvSpPr txBox="1"/>
          <p:nvPr/>
        </p:nvSpPr>
        <p:spPr>
          <a:xfrm>
            <a:off x="5294527" y="8674350"/>
            <a:ext cx="20862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50">
                <a:solidFill>
                  <a:schemeClr val="dk1"/>
                </a:solidFill>
              </a:rPr>
              <a:t>Neil Baride </a:t>
            </a:r>
            <a:endParaRPr sz="2450">
              <a:solidFill>
                <a:schemeClr val="dk1"/>
              </a:solidFill>
            </a:endParaRPr>
          </a:p>
        </p:txBody>
      </p:sp>
      <p:pic>
        <p:nvPicPr>
          <p:cNvPr id="110" name="Google Shape;110;p14"/>
          <p:cNvPicPr preferRelativeResize="0"/>
          <p:nvPr/>
        </p:nvPicPr>
        <p:blipFill>
          <a:blip r:embed="rId4">
            <a:alphaModFix/>
          </a:blip>
          <a:stretch>
            <a:fillRect/>
          </a:stretch>
        </p:blipFill>
        <p:spPr>
          <a:xfrm>
            <a:off x="1395975" y="1084875"/>
            <a:ext cx="3661546" cy="3450599"/>
          </a:xfrm>
          <a:prstGeom prst="rect">
            <a:avLst/>
          </a:prstGeom>
          <a:noFill/>
          <a:ln>
            <a:noFill/>
          </a:ln>
        </p:spPr>
      </p:pic>
      <p:pic>
        <p:nvPicPr>
          <p:cNvPr id="111" name="Google Shape;111;p14"/>
          <p:cNvPicPr preferRelativeResize="0"/>
          <p:nvPr/>
        </p:nvPicPr>
        <p:blipFill>
          <a:blip r:embed="rId5">
            <a:alphaModFix/>
          </a:blip>
          <a:stretch>
            <a:fillRect/>
          </a:stretch>
        </p:blipFill>
        <p:spPr>
          <a:xfrm>
            <a:off x="1542125" y="4230675"/>
            <a:ext cx="3494500" cy="3051700"/>
          </a:xfrm>
          <a:prstGeom prst="rect">
            <a:avLst/>
          </a:prstGeom>
          <a:noFill/>
          <a:ln>
            <a:noFill/>
          </a:ln>
        </p:spPr>
      </p:pic>
      <p:pic>
        <p:nvPicPr>
          <p:cNvPr id="112" name="Google Shape;112;p14"/>
          <p:cNvPicPr preferRelativeResize="0"/>
          <p:nvPr/>
        </p:nvPicPr>
        <p:blipFill>
          <a:blip r:embed="rId6">
            <a:alphaModFix/>
          </a:blip>
          <a:stretch>
            <a:fillRect/>
          </a:stretch>
        </p:blipFill>
        <p:spPr>
          <a:xfrm>
            <a:off x="1556313" y="7086925"/>
            <a:ext cx="3210590" cy="3194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16" name="Shape 116"/>
        <p:cNvGrpSpPr/>
        <p:nvPr/>
      </p:nvGrpSpPr>
      <p:grpSpPr>
        <a:xfrm>
          <a:off x="0" y="0"/>
          <a:ext cx="0" cy="0"/>
          <a:chOff x="0" y="0"/>
          <a:chExt cx="0" cy="0"/>
        </a:xfrm>
      </p:grpSpPr>
      <p:pic>
        <p:nvPicPr>
          <p:cNvPr id="117" name="Google Shape;117;p15"/>
          <p:cNvPicPr preferRelativeResize="0"/>
          <p:nvPr/>
        </p:nvPicPr>
        <p:blipFill rotWithShape="1">
          <a:blip r:embed="rId3">
            <a:alphaModFix/>
          </a:blip>
          <a:srcRect b="10070" l="0" r="0" t="10069"/>
          <a:stretch/>
        </p:blipFill>
        <p:spPr>
          <a:xfrm>
            <a:off x="0" y="0"/>
            <a:ext cx="18288001" cy="10286998"/>
          </a:xfrm>
          <a:prstGeom prst="rect">
            <a:avLst/>
          </a:prstGeom>
          <a:noFill/>
          <a:ln>
            <a:noFill/>
          </a:ln>
        </p:spPr>
      </p:pic>
      <p:grpSp>
        <p:nvGrpSpPr>
          <p:cNvPr id="118" name="Google Shape;118;p15"/>
          <p:cNvGrpSpPr/>
          <p:nvPr/>
        </p:nvGrpSpPr>
        <p:grpSpPr>
          <a:xfrm>
            <a:off x="9319400" y="548484"/>
            <a:ext cx="8404500" cy="2400291"/>
            <a:chOff x="8691325" y="233859"/>
            <a:chExt cx="8404500" cy="2400291"/>
          </a:xfrm>
        </p:grpSpPr>
        <p:sp>
          <p:nvSpPr>
            <p:cNvPr id="119" name="Google Shape;119;p15"/>
            <p:cNvSpPr/>
            <p:nvPr/>
          </p:nvSpPr>
          <p:spPr>
            <a:xfrm>
              <a:off x="8691325" y="233859"/>
              <a:ext cx="8404500" cy="1905000"/>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0" name="Google Shape;120;p15"/>
            <p:cNvSpPr txBox="1"/>
            <p:nvPr/>
          </p:nvSpPr>
          <p:spPr>
            <a:xfrm>
              <a:off x="10308765" y="723150"/>
              <a:ext cx="5967900" cy="1911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lang="en-US" sz="6100">
                  <a:solidFill>
                    <a:srgbClr val="FF0000"/>
                  </a:solidFill>
                </a:rPr>
                <a:t>DISCLAIMER</a:t>
              </a:r>
              <a:endParaRPr sz="6100">
                <a:solidFill>
                  <a:srgbClr val="FF0000"/>
                </a:solidFill>
              </a:endParaRPr>
            </a:p>
            <a:p>
              <a:pPr indent="0" lvl="0" marL="0" marR="0" rtl="0" algn="ctr">
                <a:lnSpc>
                  <a:spcPct val="120000"/>
                </a:lnSpc>
                <a:spcBef>
                  <a:spcPts val="0"/>
                </a:spcBef>
                <a:spcAft>
                  <a:spcPts val="0"/>
                </a:spcAft>
                <a:buNone/>
              </a:pPr>
              <a:r>
                <a:t/>
              </a:r>
              <a:endParaRPr sz="5400">
                <a:solidFill>
                  <a:srgbClr val="FF0000"/>
                </a:solidFill>
                <a:latin typeface="Quicksand"/>
                <a:ea typeface="Quicksand"/>
                <a:cs typeface="Quicksand"/>
                <a:sym typeface="Quicksand"/>
              </a:endParaRPr>
            </a:p>
          </p:txBody>
        </p:sp>
      </p:grpSp>
      <p:sp>
        <p:nvSpPr>
          <p:cNvPr id="121" name="Google Shape;121;p15"/>
          <p:cNvSpPr txBox="1"/>
          <p:nvPr/>
        </p:nvSpPr>
        <p:spPr>
          <a:xfrm>
            <a:off x="458325" y="1001550"/>
            <a:ext cx="2835000" cy="11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22" name="Google Shape;122;p15"/>
          <p:cNvSpPr txBox="1"/>
          <p:nvPr/>
        </p:nvSpPr>
        <p:spPr>
          <a:xfrm>
            <a:off x="9574850" y="3203950"/>
            <a:ext cx="7893600" cy="174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US" sz="3300">
                <a:solidFill>
                  <a:schemeClr val="dk1"/>
                </a:solidFill>
              </a:rPr>
              <a:t>This tool is for educational or informational purposes only and does not constitute financial advice</a:t>
            </a:r>
            <a:endParaRPr i="1" sz="3300">
              <a:solidFill>
                <a:schemeClr val="dk1"/>
              </a:solidFill>
            </a:endParaRPr>
          </a:p>
          <a:p>
            <a:pPr indent="0" lvl="0" marL="0" rtl="0" algn="l">
              <a:spcBef>
                <a:spcPts val="0"/>
              </a:spcBef>
              <a:spcAft>
                <a:spcPts val="0"/>
              </a:spcAft>
              <a:buNone/>
            </a:pPr>
            <a:r>
              <a:t/>
            </a:r>
            <a:endParaRPr i="1" sz="3200">
              <a:solidFill>
                <a:schemeClr val="dk1"/>
              </a:solidFill>
              <a:latin typeface="Calibri"/>
              <a:ea typeface="Calibri"/>
              <a:cs typeface="Calibri"/>
              <a:sym typeface="Calibri"/>
            </a:endParaRPr>
          </a:p>
        </p:txBody>
      </p:sp>
      <p:sp>
        <p:nvSpPr>
          <p:cNvPr id="123" name="Google Shape;123;p15"/>
          <p:cNvSpPr txBox="1"/>
          <p:nvPr/>
        </p:nvSpPr>
        <p:spPr>
          <a:xfrm>
            <a:off x="9609800" y="5453775"/>
            <a:ext cx="8114100" cy="1994100"/>
          </a:xfrm>
          <a:prstGeom prst="rect">
            <a:avLst/>
          </a:prstGeom>
          <a:noFill/>
          <a:ln>
            <a:noFill/>
          </a:ln>
        </p:spPr>
        <p:txBody>
          <a:bodyPr anchorCtr="0" anchor="t" bIns="91425" lIns="91425" spcFirstLastPara="1" rIns="91425" wrap="square" tIns="91425">
            <a:noAutofit/>
          </a:bodyPr>
          <a:lstStyle/>
          <a:p>
            <a:pPr indent="0" lvl="0" marL="0" rtl="0" algn="ctr">
              <a:lnSpc>
                <a:spcPct val="135714"/>
              </a:lnSpc>
              <a:spcBef>
                <a:spcPts val="0"/>
              </a:spcBef>
              <a:spcAft>
                <a:spcPts val="0"/>
              </a:spcAft>
              <a:buClr>
                <a:schemeClr val="dk1"/>
              </a:buClr>
              <a:buSzPts val="1100"/>
              <a:buFont typeface="Arial"/>
              <a:buNone/>
            </a:pPr>
            <a:r>
              <a:rPr i="1" lang="en-US" sz="1500">
                <a:solidFill>
                  <a:schemeClr val="dk1"/>
                </a:solidFill>
                <a:latin typeface="Roboto Serif Medium"/>
                <a:ea typeface="Roboto Serif Medium"/>
                <a:cs typeface="Roboto Serif Medium"/>
                <a:sym typeface="Roboto Serif Medium"/>
              </a:rPr>
              <a:t>*</a:t>
            </a:r>
            <a:r>
              <a:rPr i="1" lang="en-US" sz="1500">
                <a:solidFill>
                  <a:schemeClr val="dk1"/>
                </a:solidFill>
                <a:latin typeface="Roboto Serif Medium"/>
                <a:ea typeface="Roboto Serif Medium"/>
                <a:cs typeface="Roboto Serif Medium"/>
                <a:sym typeface="Roboto Serif Medium"/>
              </a:rPr>
              <a:t>* </a:t>
            </a:r>
            <a:r>
              <a:rPr i="1" lang="en-US" sz="1500">
                <a:solidFill>
                  <a:schemeClr val="dk1"/>
                </a:solidFill>
                <a:latin typeface="Roboto Serif Medium"/>
                <a:ea typeface="Roboto Serif Medium"/>
                <a:cs typeface="Roboto Serif Medium"/>
                <a:sym typeface="Roboto Serif Medium"/>
              </a:rPr>
              <a:t>Before investing in cryptocurrencies, individuals should conduct thorough research, understand the risks involved, and consider their risk tolerance and investment objectives. Diversification, risk management strategies, and staying informed about market developments are crucial aspects of managing these risks. It's advisable to consult with financial professionals for personalized advice based on individual circumstances.**</a:t>
            </a:r>
            <a:endParaRPr i="1" sz="1500">
              <a:solidFill>
                <a:schemeClr val="dk1"/>
              </a:solidFill>
              <a:latin typeface="Roboto Serif Medium"/>
              <a:ea typeface="Roboto Serif Medium"/>
              <a:cs typeface="Roboto Serif Medium"/>
              <a:sym typeface="Roboto Serif Medium"/>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27" name="Shape 127"/>
        <p:cNvGrpSpPr/>
        <p:nvPr/>
      </p:nvGrpSpPr>
      <p:grpSpPr>
        <a:xfrm>
          <a:off x="0" y="0"/>
          <a:ext cx="0" cy="0"/>
          <a:chOff x="0" y="0"/>
          <a:chExt cx="0" cy="0"/>
        </a:xfrm>
      </p:grpSpPr>
      <p:sp>
        <p:nvSpPr>
          <p:cNvPr id="128" name="Google Shape;128;p16"/>
          <p:cNvSpPr/>
          <p:nvPr/>
        </p:nvSpPr>
        <p:spPr>
          <a:xfrm rot="-317415">
            <a:off x="2215514" y="2732967"/>
            <a:ext cx="5505351" cy="1260259"/>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29" name="Google Shape;129;p16"/>
          <p:cNvGrpSpPr/>
          <p:nvPr/>
        </p:nvGrpSpPr>
        <p:grpSpPr>
          <a:xfrm>
            <a:off x="4762" y="-103050"/>
            <a:ext cx="3086120" cy="3194617"/>
            <a:chOff x="0" y="-28575"/>
            <a:chExt cx="812800" cy="841375"/>
          </a:xfrm>
        </p:grpSpPr>
        <p:sp>
          <p:nvSpPr>
            <p:cNvPr id="130" name="Google Shape;130;p16"/>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131" name="Google Shape;131;p16"/>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32" name="Google Shape;132;p16"/>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cxnSp>
        <p:nvCxnSpPr>
          <p:cNvPr id="133" name="Google Shape;133;p16"/>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sp>
        <p:nvSpPr>
          <p:cNvPr id="134" name="Google Shape;134;p16"/>
          <p:cNvSpPr txBox="1"/>
          <p:nvPr/>
        </p:nvSpPr>
        <p:spPr>
          <a:xfrm>
            <a:off x="1233297" y="1261598"/>
            <a:ext cx="13037400" cy="2770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D2D2D"/>
                </a:solidFill>
                <a:latin typeface="Staatliches"/>
                <a:ea typeface="Staatliches"/>
                <a:cs typeface="Staatliches"/>
                <a:sym typeface="Staatliches"/>
              </a:rPr>
              <a:t>Understanding Cryptocurrency</a:t>
            </a:r>
            <a:endParaRPr/>
          </a:p>
        </p:txBody>
      </p:sp>
      <p:sp>
        <p:nvSpPr>
          <p:cNvPr id="135" name="Google Shape;135;p16"/>
          <p:cNvSpPr txBox="1"/>
          <p:nvPr/>
        </p:nvSpPr>
        <p:spPr>
          <a:xfrm>
            <a:off x="216652" y="165800"/>
            <a:ext cx="6231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CCCCCC"/>
                </a:solidFill>
                <a:latin typeface="Staatliches"/>
                <a:ea typeface="Staatliches"/>
                <a:cs typeface="Staatliches"/>
                <a:sym typeface="Staatliches"/>
              </a:rPr>
              <a:t>3.</a:t>
            </a:r>
            <a:endParaRPr/>
          </a:p>
        </p:txBody>
      </p:sp>
      <p:sp>
        <p:nvSpPr>
          <p:cNvPr id="136" name="Google Shape;136;p16"/>
          <p:cNvSpPr/>
          <p:nvPr/>
        </p:nvSpPr>
        <p:spPr>
          <a:xfrm>
            <a:off x="15528939" y="1374971"/>
            <a:ext cx="4705500" cy="14328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7" name="Google Shape;137;p16"/>
          <p:cNvSpPr/>
          <p:nvPr/>
        </p:nvSpPr>
        <p:spPr>
          <a:xfrm>
            <a:off x="15493500" y="2324045"/>
            <a:ext cx="4705500" cy="14196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8" name="Google Shape;138;p16"/>
          <p:cNvSpPr/>
          <p:nvPr/>
        </p:nvSpPr>
        <p:spPr>
          <a:xfrm>
            <a:off x="15528939" y="3272347"/>
            <a:ext cx="4705500" cy="14328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39" name="Google Shape;139;p16"/>
          <p:cNvSpPr/>
          <p:nvPr/>
        </p:nvSpPr>
        <p:spPr>
          <a:xfrm>
            <a:off x="15493500" y="4221421"/>
            <a:ext cx="4705500" cy="1419600"/>
          </a:xfrm>
          <a:prstGeom prst="ellipse">
            <a:avLst/>
          </a:prstGeom>
          <a:no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40" name="Google Shape;140;p16"/>
          <p:cNvGrpSpPr/>
          <p:nvPr/>
        </p:nvGrpSpPr>
        <p:grpSpPr>
          <a:xfrm>
            <a:off x="1869788" y="6121200"/>
            <a:ext cx="3086100" cy="3020300"/>
            <a:chOff x="2702313" y="6057650"/>
            <a:chExt cx="3086100" cy="3020300"/>
          </a:xfrm>
        </p:grpSpPr>
        <p:sp>
          <p:nvSpPr>
            <p:cNvPr id="141" name="Google Shape;141;p16"/>
            <p:cNvSpPr txBox="1"/>
            <p:nvPr/>
          </p:nvSpPr>
          <p:spPr>
            <a:xfrm>
              <a:off x="2702313" y="8708650"/>
              <a:ext cx="30861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dk1"/>
                  </a:solidFill>
                </a:rPr>
                <a:t>Digital Money - Virtual  </a:t>
              </a:r>
              <a:endParaRPr sz="2600"/>
            </a:p>
          </p:txBody>
        </p:sp>
        <p:sp>
          <p:nvSpPr>
            <p:cNvPr id="142" name="Google Shape;142;p16"/>
            <p:cNvSpPr txBox="1"/>
            <p:nvPr/>
          </p:nvSpPr>
          <p:spPr>
            <a:xfrm>
              <a:off x="2865350" y="6057650"/>
              <a:ext cx="26178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solidFill>
                    <a:schemeClr val="dk1"/>
                  </a:solidFill>
                </a:rPr>
                <a:t>Cryptocurrency</a:t>
              </a:r>
              <a:endParaRPr sz="3100"/>
            </a:p>
          </p:txBody>
        </p:sp>
        <p:pic>
          <p:nvPicPr>
            <p:cNvPr id="143" name="Google Shape;143;p16"/>
            <p:cNvPicPr preferRelativeResize="0"/>
            <p:nvPr/>
          </p:nvPicPr>
          <p:blipFill rotWithShape="1">
            <a:blip r:embed="rId3">
              <a:alphaModFix/>
            </a:blip>
            <a:srcRect b="0" l="0" r="0" t="0"/>
            <a:stretch/>
          </p:blipFill>
          <p:spPr>
            <a:xfrm>
              <a:off x="3618835" y="6809417"/>
              <a:ext cx="1253078" cy="1293048"/>
            </a:xfrm>
            <a:prstGeom prst="rect">
              <a:avLst/>
            </a:prstGeom>
            <a:noFill/>
            <a:ln>
              <a:noFill/>
            </a:ln>
          </p:spPr>
        </p:pic>
      </p:grpSp>
      <p:pic>
        <p:nvPicPr>
          <p:cNvPr id="144" name="Google Shape;144;p16"/>
          <p:cNvPicPr preferRelativeResize="0"/>
          <p:nvPr/>
        </p:nvPicPr>
        <p:blipFill rotWithShape="1">
          <a:blip r:embed="rId4">
            <a:alphaModFix/>
          </a:blip>
          <a:srcRect b="0" l="0" r="0" t="0"/>
          <a:stretch/>
        </p:blipFill>
        <p:spPr>
          <a:xfrm>
            <a:off x="8342245" y="7090246"/>
            <a:ext cx="1294420" cy="1242644"/>
          </a:xfrm>
          <a:prstGeom prst="rect">
            <a:avLst/>
          </a:prstGeom>
          <a:noFill/>
          <a:ln>
            <a:noFill/>
          </a:ln>
        </p:spPr>
      </p:pic>
      <p:sp>
        <p:nvSpPr>
          <p:cNvPr id="145" name="Google Shape;145;p16"/>
          <p:cNvSpPr txBox="1"/>
          <p:nvPr/>
        </p:nvSpPr>
        <p:spPr>
          <a:xfrm>
            <a:off x="6887952" y="8815475"/>
            <a:ext cx="42060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dk1"/>
                </a:solidFill>
              </a:rPr>
              <a:t>Use of Blockchain Technology</a:t>
            </a:r>
            <a:endParaRPr sz="2400"/>
          </a:p>
        </p:txBody>
      </p:sp>
      <p:sp>
        <p:nvSpPr>
          <p:cNvPr id="146" name="Google Shape;146;p16"/>
          <p:cNvSpPr txBox="1"/>
          <p:nvPr/>
        </p:nvSpPr>
        <p:spPr>
          <a:xfrm>
            <a:off x="6990850" y="6161275"/>
            <a:ext cx="40002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solidFill>
                  <a:schemeClr val="dk1"/>
                </a:solidFill>
              </a:rPr>
              <a:t>Decentralized Networks</a:t>
            </a:r>
            <a:endParaRPr sz="4800"/>
          </a:p>
        </p:txBody>
      </p:sp>
      <p:grpSp>
        <p:nvGrpSpPr>
          <p:cNvPr id="147" name="Google Shape;147;p16"/>
          <p:cNvGrpSpPr/>
          <p:nvPr/>
        </p:nvGrpSpPr>
        <p:grpSpPr>
          <a:xfrm>
            <a:off x="12444950" y="6258575"/>
            <a:ext cx="5243100" cy="2926200"/>
            <a:chOff x="12292550" y="6258575"/>
            <a:chExt cx="5243100" cy="2926200"/>
          </a:xfrm>
        </p:grpSpPr>
        <p:sp>
          <p:nvSpPr>
            <p:cNvPr id="148" name="Google Shape;148;p16"/>
            <p:cNvSpPr txBox="1"/>
            <p:nvPr/>
          </p:nvSpPr>
          <p:spPr>
            <a:xfrm>
              <a:off x="12292550" y="8815475"/>
              <a:ext cx="5243100" cy="369300"/>
            </a:xfrm>
            <a:prstGeom prst="rect">
              <a:avLst/>
            </a:prstGeom>
            <a:noFill/>
            <a:ln>
              <a:noFill/>
            </a:ln>
          </p:spPr>
          <p:txBody>
            <a:bodyPr anchorCtr="0" anchor="t" bIns="0" lIns="0" spcFirstLastPara="1" rIns="0" wrap="square" tIns="0">
              <a:spAutoFit/>
            </a:bodyPr>
            <a:lstStyle/>
            <a:p>
              <a:pPr indent="0" lvl="0" marL="0" marR="0" rtl="0" algn="l">
                <a:lnSpc>
                  <a:spcPct val="139958"/>
                </a:lnSpc>
                <a:spcBef>
                  <a:spcPts val="0"/>
                </a:spcBef>
                <a:spcAft>
                  <a:spcPts val="0"/>
                </a:spcAft>
                <a:buNone/>
              </a:pPr>
              <a:r>
                <a:rPr lang="en-US" sz="2400">
                  <a:solidFill>
                    <a:schemeClr val="dk1"/>
                  </a:solidFill>
                </a:rPr>
                <a:t>Digital Database Stores Data Blocks</a:t>
              </a:r>
              <a:endParaRPr sz="2400"/>
            </a:p>
          </p:txBody>
        </p:sp>
        <p:sp>
          <p:nvSpPr>
            <p:cNvPr id="149" name="Google Shape;149;p16"/>
            <p:cNvSpPr txBox="1"/>
            <p:nvPr/>
          </p:nvSpPr>
          <p:spPr>
            <a:xfrm>
              <a:off x="13971196" y="6258575"/>
              <a:ext cx="1885800" cy="446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lang="en-US" sz="2900">
                  <a:solidFill>
                    <a:schemeClr val="dk1"/>
                  </a:solidFill>
                </a:rPr>
                <a:t>Blockchain </a:t>
              </a:r>
              <a:endParaRPr sz="3100"/>
            </a:p>
          </p:txBody>
        </p:sp>
        <p:pic>
          <p:nvPicPr>
            <p:cNvPr id="150" name="Google Shape;150;p16"/>
            <p:cNvPicPr preferRelativeResize="0"/>
            <p:nvPr/>
          </p:nvPicPr>
          <p:blipFill rotWithShape="1">
            <a:blip r:embed="rId5">
              <a:alphaModFix/>
            </a:blip>
            <a:srcRect b="0" l="0" r="0" t="0"/>
            <a:stretch/>
          </p:blipFill>
          <p:spPr>
            <a:xfrm>
              <a:off x="14278980" y="7057563"/>
              <a:ext cx="1270248" cy="1267938"/>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54" name="Shape 154"/>
        <p:cNvGrpSpPr/>
        <p:nvPr/>
      </p:nvGrpSpPr>
      <p:grpSpPr>
        <a:xfrm>
          <a:off x="0" y="0"/>
          <a:ext cx="0" cy="0"/>
          <a:chOff x="0" y="0"/>
          <a:chExt cx="0" cy="0"/>
        </a:xfrm>
      </p:grpSpPr>
      <p:sp>
        <p:nvSpPr>
          <p:cNvPr id="155" name="Google Shape;155;p17"/>
          <p:cNvSpPr/>
          <p:nvPr/>
        </p:nvSpPr>
        <p:spPr>
          <a:xfrm rot="-317415">
            <a:off x="2215514" y="1259792"/>
            <a:ext cx="5505351" cy="1260259"/>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56" name="Google Shape;156;p17"/>
          <p:cNvGrpSpPr/>
          <p:nvPr/>
        </p:nvGrpSpPr>
        <p:grpSpPr>
          <a:xfrm>
            <a:off x="4762" y="-103050"/>
            <a:ext cx="3085741" cy="3195091"/>
            <a:chOff x="0" y="-28575"/>
            <a:chExt cx="812700" cy="841500"/>
          </a:xfrm>
        </p:grpSpPr>
        <p:sp>
          <p:nvSpPr>
            <p:cNvPr id="157" name="Google Shape;157;p17"/>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158" name="Google Shape;158;p17"/>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59" name="Google Shape;159;p17"/>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160" name="Google Shape;160;p17"/>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161" name="Google Shape;161;p17"/>
          <p:cNvSpPr txBox="1"/>
          <p:nvPr/>
        </p:nvSpPr>
        <p:spPr>
          <a:xfrm>
            <a:off x="1233297" y="1261598"/>
            <a:ext cx="13037400" cy="138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9000">
                <a:solidFill>
                  <a:srgbClr val="2D2D2D"/>
                </a:solidFill>
                <a:latin typeface="Staatliches"/>
                <a:ea typeface="Staatliches"/>
                <a:cs typeface="Staatliches"/>
                <a:sym typeface="Staatliches"/>
              </a:rPr>
              <a:t>  All the coins! - data clean up</a:t>
            </a:r>
            <a:endParaRPr/>
          </a:p>
        </p:txBody>
      </p:sp>
      <p:sp>
        <p:nvSpPr>
          <p:cNvPr id="162" name="Google Shape;162;p17"/>
          <p:cNvSpPr txBox="1"/>
          <p:nvPr/>
        </p:nvSpPr>
        <p:spPr>
          <a:xfrm>
            <a:off x="221227" y="128925"/>
            <a:ext cx="5406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CCCCCC"/>
                </a:solidFill>
                <a:latin typeface="Staatliches"/>
                <a:ea typeface="Staatliches"/>
                <a:cs typeface="Staatliches"/>
                <a:sym typeface="Staatliches"/>
              </a:rPr>
              <a:t>4</a:t>
            </a:r>
            <a:r>
              <a:rPr b="0" i="0" lang="en-US" sz="4500" u="none" cap="none" strike="noStrike">
                <a:solidFill>
                  <a:srgbClr val="CCCCCC"/>
                </a:solidFill>
                <a:latin typeface="Staatliches"/>
                <a:ea typeface="Staatliches"/>
                <a:cs typeface="Staatliches"/>
                <a:sym typeface="Staatliches"/>
              </a:rPr>
              <a:t>.</a:t>
            </a:r>
            <a:endParaRPr/>
          </a:p>
        </p:txBody>
      </p:sp>
      <p:sp>
        <p:nvSpPr>
          <p:cNvPr id="163" name="Google Shape;163;p17"/>
          <p:cNvSpPr txBox="1"/>
          <p:nvPr/>
        </p:nvSpPr>
        <p:spPr>
          <a:xfrm>
            <a:off x="9399675" y="1987800"/>
            <a:ext cx="7981800" cy="782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64" name="Google Shape;164;p17"/>
          <p:cNvSpPr txBox="1"/>
          <p:nvPr/>
        </p:nvSpPr>
        <p:spPr>
          <a:xfrm>
            <a:off x="1684150" y="3545800"/>
            <a:ext cx="5154300" cy="8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165" name="Google Shape;165;p17"/>
          <p:cNvSpPr txBox="1"/>
          <p:nvPr/>
        </p:nvSpPr>
        <p:spPr>
          <a:xfrm>
            <a:off x="9330175" y="2771175"/>
            <a:ext cx="8757000" cy="72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200">
                <a:solidFill>
                  <a:schemeClr val="dk1"/>
                </a:solidFill>
                <a:latin typeface="Roboto Serif"/>
                <a:ea typeface="Roboto Serif"/>
                <a:cs typeface="Roboto Serif"/>
                <a:sym typeface="Roboto Serif"/>
              </a:rPr>
              <a:t>Data </a:t>
            </a:r>
            <a:r>
              <a:rPr b="1" lang="en-US" sz="3200">
                <a:solidFill>
                  <a:schemeClr val="dk1"/>
                </a:solidFill>
                <a:latin typeface="Roboto Serif"/>
                <a:ea typeface="Roboto Serif"/>
                <a:cs typeface="Roboto Serif"/>
                <a:sym typeface="Roboto Serif"/>
              </a:rPr>
              <a:t>Characteristics</a:t>
            </a:r>
            <a:r>
              <a:rPr b="1" lang="en-US" sz="3200">
                <a:solidFill>
                  <a:schemeClr val="dk1"/>
                </a:solidFill>
                <a:latin typeface="Roboto Serif"/>
                <a:ea typeface="Roboto Serif"/>
                <a:cs typeface="Roboto Serif"/>
                <a:sym typeface="Roboto Serif"/>
              </a:rPr>
              <a:t>:</a:t>
            </a:r>
            <a:r>
              <a:rPr lang="en-US" sz="3200">
                <a:solidFill>
                  <a:schemeClr val="dk1"/>
                </a:solidFill>
                <a:latin typeface="Roboto Serif Medium"/>
                <a:ea typeface="Roboto Serif Medium"/>
                <a:cs typeface="Roboto Serif Medium"/>
                <a:sym typeface="Roboto Serif Medium"/>
              </a:rPr>
              <a:t> </a:t>
            </a:r>
            <a:endParaRPr sz="3200">
              <a:solidFill>
                <a:schemeClr val="dk1"/>
              </a:solidFill>
              <a:latin typeface="Roboto Serif Medium"/>
              <a:ea typeface="Roboto Serif Medium"/>
              <a:cs typeface="Roboto Serif Medium"/>
              <a:sym typeface="Roboto Serif Medium"/>
            </a:endParaRPr>
          </a:p>
          <a:p>
            <a:pPr indent="0" lvl="0" marL="0" rtl="0" algn="l">
              <a:spcBef>
                <a:spcPts val="0"/>
              </a:spcBef>
              <a:spcAft>
                <a:spcPts val="0"/>
              </a:spcAft>
              <a:buNone/>
            </a:pPr>
            <a:r>
              <a:t/>
            </a:r>
            <a:endParaRPr sz="3200">
              <a:solidFill>
                <a:schemeClr val="dk1"/>
              </a:solidFill>
              <a:latin typeface="Roboto Serif Medium"/>
              <a:ea typeface="Roboto Serif Medium"/>
              <a:cs typeface="Roboto Serif Medium"/>
              <a:sym typeface="Roboto Serif Medium"/>
            </a:endParaRPr>
          </a:p>
          <a:p>
            <a:pPr indent="-381000" lvl="0" marL="457200" rtl="0" algn="l">
              <a:spcBef>
                <a:spcPts val="0"/>
              </a:spcBef>
              <a:spcAft>
                <a:spcPts val="0"/>
              </a:spcAft>
              <a:buSzPts val="2400"/>
              <a:buFont typeface="Roboto Serif Medium"/>
              <a:buAutoNum type="arabicPeriod"/>
            </a:pPr>
            <a:r>
              <a:rPr lang="en-US" sz="2400">
                <a:solidFill>
                  <a:schemeClr val="dk1"/>
                </a:solidFill>
                <a:latin typeface="Roboto Serif Medium"/>
                <a:ea typeface="Roboto Serif Medium"/>
                <a:cs typeface="Roboto Serif Medium"/>
                <a:sym typeface="Roboto Serif Medium"/>
              </a:rPr>
              <a:t>We started with </a:t>
            </a:r>
            <a:r>
              <a:rPr lang="en-US" sz="2400">
                <a:solidFill>
                  <a:srgbClr val="FF0000"/>
                </a:solidFill>
                <a:latin typeface="Roboto Serif Medium"/>
                <a:ea typeface="Roboto Serif Medium"/>
                <a:cs typeface="Roboto Serif Medium"/>
                <a:sym typeface="Roboto Serif Medium"/>
              </a:rPr>
              <a:t>186 cryptocurrencies.</a:t>
            </a:r>
            <a:endParaRPr sz="2400">
              <a:solidFill>
                <a:schemeClr val="dk1"/>
              </a:solidFill>
              <a:latin typeface="Roboto Serif Medium"/>
              <a:ea typeface="Roboto Serif Medium"/>
              <a:cs typeface="Roboto Serif Medium"/>
              <a:sym typeface="Roboto Serif Medium"/>
            </a:endParaRPr>
          </a:p>
          <a:p>
            <a:pPr indent="0" lvl="0" marL="457200" rtl="0" algn="l">
              <a:spcBef>
                <a:spcPts val="0"/>
              </a:spcBef>
              <a:spcAft>
                <a:spcPts val="0"/>
              </a:spcAft>
              <a:buNone/>
            </a:pPr>
            <a:r>
              <a:t/>
            </a:r>
            <a:endParaRPr sz="2400">
              <a:solidFill>
                <a:schemeClr val="dk1"/>
              </a:solidFill>
              <a:latin typeface="Roboto Serif Medium"/>
              <a:ea typeface="Roboto Serif Medium"/>
              <a:cs typeface="Roboto Serif Medium"/>
              <a:sym typeface="Roboto Serif Medium"/>
            </a:endParaRPr>
          </a:p>
          <a:p>
            <a:pPr indent="-381000" lvl="0" marL="457200" rtl="0" algn="l">
              <a:spcBef>
                <a:spcPts val="0"/>
              </a:spcBef>
              <a:spcAft>
                <a:spcPts val="0"/>
              </a:spcAft>
              <a:buSzPts val="2400"/>
              <a:buFont typeface="Roboto Serif Medium"/>
              <a:buAutoNum type="arabicPeriod"/>
            </a:pPr>
            <a:r>
              <a:rPr lang="en-US" sz="2400">
                <a:solidFill>
                  <a:schemeClr val="dk1"/>
                </a:solidFill>
                <a:latin typeface="Roboto Serif Medium"/>
                <a:ea typeface="Roboto Serif Medium"/>
                <a:cs typeface="Roboto Serif Medium"/>
                <a:sym typeface="Roboto Serif Medium"/>
              </a:rPr>
              <a:t>The</a:t>
            </a:r>
            <a:r>
              <a:rPr lang="en-US" sz="2400">
                <a:solidFill>
                  <a:srgbClr val="FF0000"/>
                </a:solidFill>
                <a:latin typeface="Roboto Serif Medium"/>
                <a:ea typeface="Roboto Serif Medium"/>
                <a:cs typeface="Roboto Serif Medium"/>
                <a:sym typeface="Roboto Serif Medium"/>
              </a:rPr>
              <a:t>                       </a:t>
            </a:r>
            <a:r>
              <a:rPr lang="en-US" sz="2400">
                <a:solidFill>
                  <a:srgbClr val="FF0000"/>
                </a:solidFill>
                <a:latin typeface="Roboto Serif Medium"/>
                <a:ea typeface="Roboto Serif Medium"/>
                <a:cs typeface="Roboto Serif Medium"/>
                <a:sym typeface="Roboto Serif Medium"/>
              </a:rPr>
              <a:t>API </a:t>
            </a:r>
            <a:r>
              <a:rPr lang="en-US" sz="2400">
                <a:solidFill>
                  <a:srgbClr val="FF0000"/>
                </a:solidFill>
                <a:latin typeface="Roboto Serif Medium"/>
                <a:ea typeface="Roboto Serif Medium"/>
                <a:cs typeface="Roboto Serif Medium"/>
                <a:sym typeface="Roboto Serif Medium"/>
              </a:rPr>
              <a:t> </a:t>
            </a:r>
            <a:r>
              <a:rPr lang="en-US" sz="2400">
                <a:solidFill>
                  <a:schemeClr val="dk1"/>
                </a:solidFill>
                <a:latin typeface="Roboto Serif Medium"/>
                <a:ea typeface="Roboto Serif Medium"/>
                <a:cs typeface="Roboto Serif Medium"/>
                <a:sym typeface="Roboto Serif Medium"/>
              </a:rPr>
              <a:t>provided us with the date (as mts), close, high , low , open, and volume.</a:t>
            </a:r>
            <a:endParaRPr sz="2400">
              <a:solidFill>
                <a:schemeClr val="dk1"/>
              </a:solidFill>
              <a:latin typeface="Roboto Serif Medium"/>
              <a:ea typeface="Roboto Serif Medium"/>
              <a:cs typeface="Roboto Serif Medium"/>
              <a:sym typeface="Roboto Serif Medium"/>
            </a:endParaRPr>
          </a:p>
          <a:p>
            <a:pPr indent="0" lvl="0" marL="457200" rtl="0" algn="l">
              <a:spcBef>
                <a:spcPts val="0"/>
              </a:spcBef>
              <a:spcAft>
                <a:spcPts val="0"/>
              </a:spcAft>
              <a:buNone/>
            </a:pPr>
            <a:r>
              <a:t/>
            </a:r>
            <a:endParaRPr sz="2400">
              <a:solidFill>
                <a:schemeClr val="dk1"/>
              </a:solidFill>
              <a:latin typeface="Roboto Serif Medium"/>
              <a:ea typeface="Roboto Serif Medium"/>
              <a:cs typeface="Roboto Serif Medium"/>
              <a:sym typeface="Roboto Serif Medium"/>
            </a:endParaRPr>
          </a:p>
          <a:p>
            <a:pPr indent="-381000" lvl="0" marL="457200" rtl="0" algn="l">
              <a:spcBef>
                <a:spcPts val="0"/>
              </a:spcBef>
              <a:spcAft>
                <a:spcPts val="0"/>
              </a:spcAft>
              <a:buSzPts val="2400"/>
              <a:buFont typeface="Roboto Serif Medium"/>
              <a:buAutoNum type="arabicPeriod"/>
            </a:pPr>
            <a:r>
              <a:rPr lang="en-US" sz="2400">
                <a:solidFill>
                  <a:schemeClr val="dk1"/>
                </a:solidFill>
                <a:latin typeface="Roboto Serif Medium"/>
                <a:ea typeface="Roboto Serif Medium"/>
                <a:cs typeface="Roboto Serif Medium"/>
                <a:sym typeface="Roboto Serif Medium"/>
              </a:rPr>
              <a:t>After the </a:t>
            </a:r>
            <a:r>
              <a:rPr lang="en-US" sz="2400">
                <a:solidFill>
                  <a:srgbClr val="FF0000"/>
                </a:solidFill>
                <a:latin typeface="Roboto Serif Medium"/>
                <a:ea typeface="Roboto Serif Medium"/>
                <a:cs typeface="Roboto Serif Medium"/>
                <a:sym typeface="Roboto Serif Medium"/>
              </a:rPr>
              <a:t>filter </a:t>
            </a:r>
            <a:r>
              <a:rPr lang="en-US" sz="2400">
                <a:solidFill>
                  <a:schemeClr val="dk1"/>
                </a:solidFill>
                <a:latin typeface="Roboto Serif Medium"/>
                <a:ea typeface="Roboto Serif Medium"/>
                <a:cs typeface="Roboto Serif Medium"/>
                <a:sym typeface="Roboto Serif Medium"/>
              </a:rPr>
              <a:t>we end up with </a:t>
            </a:r>
            <a:r>
              <a:rPr lang="en-US" sz="2400">
                <a:solidFill>
                  <a:srgbClr val="FF0000"/>
                </a:solidFill>
                <a:latin typeface="Roboto Serif Medium"/>
                <a:ea typeface="Roboto Serif Medium"/>
                <a:cs typeface="Roboto Serif Medium"/>
                <a:sym typeface="Roboto Serif Medium"/>
              </a:rPr>
              <a:t>30 “Good Coins”</a:t>
            </a:r>
            <a:r>
              <a:rPr lang="en-US" sz="2400">
                <a:solidFill>
                  <a:schemeClr val="dk1"/>
                </a:solidFill>
                <a:latin typeface="Roboto Serif Medium"/>
                <a:ea typeface="Roboto Serif Medium"/>
                <a:cs typeface="Roboto Serif Medium"/>
                <a:sym typeface="Roboto Serif Medium"/>
              </a:rPr>
              <a:t>. These are coins we deem worthy of being considered for our portfolio based on their return and risk factor.</a:t>
            </a:r>
            <a:endParaRPr sz="2400">
              <a:solidFill>
                <a:schemeClr val="dk1"/>
              </a:solidFill>
              <a:latin typeface="Roboto Serif Medium"/>
              <a:ea typeface="Roboto Serif Medium"/>
              <a:cs typeface="Roboto Serif Medium"/>
              <a:sym typeface="Roboto Serif Medium"/>
            </a:endParaRPr>
          </a:p>
          <a:p>
            <a:pPr indent="0" lvl="0" marL="457200" rtl="0" algn="l">
              <a:spcBef>
                <a:spcPts val="0"/>
              </a:spcBef>
              <a:spcAft>
                <a:spcPts val="0"/>
              </a:spcAft>
              <a:buNone/>
            </a:pPr>
            <a:r>
              <a:t/>
            </a:r>
            <a:endParaRPr sz="2400">
              <a:solidFill>
                <a:schemeClr val="dk1"/>
              </a:solidFill>
              <a:latin typeface="Roboto Serif Medium"/>
              <a:ea typeface="Roboto Serif Medium"/>
              <a:cs typeface="Roboto Serif Medium"/>
              <a:sym typeface="Roboto Serif Medium"/>
            </a:endParaRPr>
          </a:p>
          <a:p>
            <a:pPr indent="-381000" lvl="0" marL="457200" rtl="0" algn="l">
              <a:spcBef>
                <a:spcPts val="0"/>
              </a:spcBef>
              <a:spcAft>
                <a:spcPts val="0"/>
              </a:spcAft>
              <a:buSzPts val="2400"/>
              <a:buFont typeface="Roboto Serif Medium"/>
              <a:buAutoNum type="arabicPeriod"/>
            </a:pPr>
            <a:r>
              <a:rPr lang="en-US" sz="2400">
                <a:solidFill>
                  <a:schemeClr val="dk1"/>
                </a:solidFill>
                <a:latin typeface="Roboto Serif Medium"/>
                <a:ea typeface="Roboto Serif Medium"/>
                <a:cs typeface="Roboto Serif Medium"/>
                <a:sym typeface="Roboto Serif Medium"/>
              </a:rPr>
              <a:t>After the portfolio is </a:t>
            </a:r>
            <a:r>
              <a:rPr lang="en-US" sz="2400">
                <a:solidFill>
                  <a:srgbClr val="FF0000"/>
                </a:solidFill>
                <a:latin typeface="Roboto Serif Medium"/>
                <a:ea typeface="Roboto Serif Medium"/>
                <a:cs typeface="Roboto Serif Medium"/>
                <a:sym typeface="Roboto Serif Medium"/>
              </a:rPr>
              <a:t>optimized</a:t>
            </a:r>
            <a:r>
              <a:rPr lang="en-US" sz="2400">
                <a:solidFill>
                  <a:schemeClr val="dk1"/>
                </a:solidFill>
                <a:latin typeface="Roboto Serif Medium"/>
                <a:ea typeface="Roboto Serif Medium"/>
                <a:cs typeface="Roboto Serif Medium"/>
                <a:sym typeface="Roboto Serif Medium"/>
              </a:rPr>
              <a:t> we end up with </a:t>
            </a:r>
            <a:r>
              <a:rPr lang="en-US" sz="2400">
                <a:solidFill>
                  <a:srgbClr val="FF0000"/>
                </a:solidFill>
                <a:latin typeface="Roboto Serif Medium"/>
                <a:ea typeface="Roboto Serif Medium"/>
                <a:cs typeface="Roboto Serif Medium"/>
                <a:sym typeface="Roboto Serif Medium"/>
              </a:rPr>
              <a:t>6 coins to invest.</a:t>
            </a:r>
            <a:endParaRPr sz="2400">
              <a:solidFill>
                <a:schemeClr val="dk1"/>
              </a:solidFill>
              <a:latin typeface="Roboto Serif Medium"/>
              <a:ea typeface="Roboto Serif Medium"/>
              <a:cs typeface="Roboto Serif Medium"/>
              <a:sym typeface="Roboto Serif Medium"/>
            </a:endParaRPr>
          </a:p>
          <a:p>
            <a:pPr indent="0" lvl="0" marL="457200" rtl="0" algn="l">
              <a:spcBef>
                <a:spcPts val="0"/>
              </a:spcBef>
              <a:spcAft>
                <a:spcPts val="0"/>
              </a:spcAft>
              <a:buNone/>
            </a:pPr>
            <a:r>
              <a:t/>
            </a:r>
            <a:endParaRPr sz="2400">
              <a:solidFill>
                <a:schemeClr val="dk1"/>
              </a:solidFill>
              <a:latin typeface="Roboto Serif Medium"/>
              <a:ea typeface="Roboto Serif Medium"/>
              <a:cs typeface="Roboto Serif Medium"/>
              <a:sym typeface="Roboto Serif Medium"/>
            </a:endParaRPr>
          </a:p>
          <a:p>
            <a:pPr indent="-381000" lvl="0" marL="457200" rtl="0" algn="l">
              <a:spcBef>
                <a:spcPts val="0"/>
              </a:spcBef>
              <a:spcAft>
                <a:spcPts val="0"/>
              </a:spcAft>
              <a:buSzPts val="2400"/>
              <a:buFont typeface="Roboto Serif Medium"/>
              <a:buAutoNum type="arabicPeriod"/>
            </a:pPr>
            <a:r>
              <a:rPr lang="en-US" sz="2400">
                <a:solidFill>
                  <a:schemeClr val="dk1"/>
                </a:solidFill>
                <a:latin typeface="Roboto Serif Medium"/>
                <a:ea typeface="Roboto Serif Medium"/>
                <a:cs typeface="Roboto Serif Medium"/>
                <a:sym typeface="Roboto Serif Medium"/>
              </a:rPr>
              <a:t>The </a:t>
            </a:r>
            <a:r>
              <a:rPr lang="en-US" sz="2400">
                <a:solidFill>
                  <a:srgbClr val="FF0000"/>
                </a:solidFill>
                <a:latin typeface="Roboto Serif Medium"/>
                <a:ea typeface="Roboto Serif Medium"/>
                <a:cs typeface="Roboto Serif Medium"/>
                <a:sym typeface="Roboto Serif Medium"/>
              </a:rPr>
              <a:t>API </a:t>
            </a:r>
            <a:r>
              <a:rPr lang="en-US" sz="2400">
                <a:solidFill>
                  <a:schemeClr val="dk1"/>
                </a:solidFill>
                <a:latin typeface="Roboto Serif Medium"/>
                <a:ea typeface="Roboto Serif Medium"/>
                <a:cs typeface="Roboto Serif Medium"/>
                <a:sym typeface="Roboto Serif Medium"/>
              </a:rPr>
              <a:t>provided the </a:t>
            </a:r>
            <a:r>
              <a:rPr lang="en-US" sz="2400">
                <a:solidFill>
                  <a:srgbClr val="FF0000"/>
                </a:solidFill>
                <a:latin typeface="Roboto Serif Medium"/>
                <a:ea typeface="Roboto Serif Medium"/>
                <a:cs typeface="Roboto Serif Medium"/>
                <a:sym typeface="Roboto Serif Medium"/>
              </a:rPr>
              <a:t>transaction date </a:t>
            </a:r>
            <a:r>
              <a:rPr lang="en-US" sz="2400">
                <a:solidFill>
                  <a:schemeClr val="dk1"/>
                </a:solidFill>
                <a:latin typeface="Roboto Serif Medium"/>
                <a:ea typeface="Roboto Serif Medium"/>
                <a:cs typeface="Roboto Serif Medium"/>
                <a:sym typeface="Roboto Serif Medium"/>
              </a:rPr>
              <a:t>and time in </a:t>
            </a:r>
            <a:r>
              <a:rPr lang="en-US" sz="2400">
                <a:solidFill>
                  <a:srgbClr val="FF0000"/>
                </a:solidFill>
                <a:latin typeface="Roboto Serif Medium"/>
                <a:ea typeface="Roboto Serif Medium"/>
                <a:cs typeface="Roboto Serif Medium"/>
                <a:sym typeface="Roboto Serif Medium"/>
              </a:rPr>
              <a:t>“mts”</a:t>
            </a:r>
            <a:r>
              <a:rPr lang="en-US" sz="2400">
                <a:solidFill>
                  <a:schemeClr val="dk1"/>
                </a:solidFill>
                <a:latin typeface="Roboto Serif Medium"/>
                <a:ea typeface="Roboto Serif Medium"/>
                <a:cs typeface="Roboto Serif Medium"/>
                <a:sym typeface="Roboto Serif Medium"/>
              </a:rPr>
              <a:t> so we have to convert this to a usable datetime format for our </a:t>
            </a:r>
            <a:r>
              <a:rPr lang="en-US" sz="2400">
                <a:solidFill>
                  <a:srgbClr val="FF0000"/>
                </a:solidFill>
                <a:latin typeface="Roboto Serif Medium"/>
                <a:ea typeface="Roboto Serif Medium"/>
                <a:cs typeface="Roboto Serif Medium"/>
                <a:sym typeface="Roboto Serif Medium"/>
              </a:rPr>
              <a:t>graphs.</a:t>
            </a:r>
            <a:endParaRPr sz="2400">
              <a:solidFill>
                <a:schemeClr val="dk1"/>
              </a:solidFill>
              <a:latin typeface="Roboto Serif Medium"/>
              <a:ea typeface="Roboto Serif Medium"/>
              <a:cs typeface="Roboto Serif Medium"/>
              <a:sym typeface="Roboto Serif Medium"/>
            </a:endParaRPr>
          </a:p>
          <a:p>
            <a:pPr indent="0" lvl="0" marL="457200" rtl="0" algn="l">
              <a:spcBef>
                <a:spcPts val="0"/>
              </a:spcBef>
              <a:spcAft>
                <a:spcPts val="0"/>
              </a:spcAft>
              <a:buNone/>
            </a:pPr>
            <a:r>
              <a:t/>
            </a:r>
            <a:endParaRPr sz="3200">
              <a:solidFill>
                <a:schemeClr val="dk1"/>
              </a:solidFill>
              <a:latin typeface="Roboto Serif Medium"/>
              <a:ea typeface="Roboto Serif Medium"/>
              <a:cs typeface="Roboto Serif Medium"/>
              <a:sym typeface="Roboto Serif Medium"/>
            </a:endParaRPr>
          </a:p>
        </p:txBody>
      </p:sp>
      <p:pic>
        <p:nvPicPr>
          <p:cNvPr id="166" name="Google Shape;166;p17"/>
          <p:cNvPicPr preferRelativeResize="0"/>
          <p:nvPr/>
        </p:nvPicPr>
        <p:blipFill>
          <a:blip r:embed="rId3">
            <a:alphaModFix/>
          </a:blip>
          <a:stretch>
            <a:fillRect/>
          </a:stretch>
        </p:blipFill>
        <p:spPr>
          <a:xfrm>
            <a:off x="10570925" y="4642250"/>
            <a:ext cx="1703501" cy="206275"/>
          </a:xfrm>
          <a:prstGeom prst="rect">
            <a:avLst/>
          </a:prstGeom>
          <a:noFill/>
          <a:ln>
            <a:noFill/>
          </a:ln>
        </p:spPr>
      </p:pic>
      <p:pic>
        <p:nvPicPr>
          <p:cNvPr id="167" name="Google Shape;167;p17"/>
          <p:cNvPicPr preferRelativeResize="0"/>
          <p:nvPr/>
        </p:nvPicPr>
        <p:blipFill>
          <a:blip r:embed="rId4">
            <a:alphaModFix/>
          </a:blip>
          <a:stretch>
            <a:fillRect/>
          </a:stretch>
        </p:blipFill>
        <p:spPr>
          <a:xfrm>
            <a:off x="1684151" y="2884625"/>
            <a:ext cx="6955312" cy="69553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71" name="Shape 171"/>
        <p:cNvGrpSpPr/>
        <p:nvPr/>
      </p:nvGrpSpPr>
      <p:grpSpPr>
        <a:xfrm>
          <a:off x="0" y="0"/>
          <a:ext cx="0" cy="0"/>
          <a:chOff x="0" y="0"/>
          <a:chExt cx="0" cy="0"/>
        </a:xfrm>
      </p:grpSpPr>
      <p:sp>
        <p:nvSpPr>
          <p:cNvPr id="172" name="Google Shape;172;p18"/>
          <p:cNvSpPr/>
          <p:nvPr/>
        </p:nvSpPr>
        <p:spPr>
          <a:xfrm rot="-353379">
            <a:off x="3133875" y="1419752"/>
            <a:ext cx="7545832" cy="1412949"/>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aphicFrame>
        <p:nvGraphicFramePr>
          <p:cNvPr id="173" name="Google Shape;173;p18"/>
          <p:cNvGraphicFramePr/>
          <p:nvPr/>
        </p:nvGraphicFramePr>
        <p:xfrm>
          <a:off x="2015474" y="3167351"/>
          <a:ext cx="3000000" cy="3000000"/>
        </p:xfrm>
        <a:graphic>
          <a:graphicData uri="http://schemas.openxmlformats.org/drawingml/2006/table">
            <a:tbl>
              <a:tblPr>
                <a:noFill/>
                <a:tableStyleId>{056F9FA2-1BB3-489D-AE5A-835A6D11F3D1}</a:tableStyleId>
              </a:tblPr>
              <a:tblGrid>
                <a:gridCol w="7461550"/>
                <a:gridCol w="7461550"/>
              </a:tblGrid>
              <a:tr h="2129000">
                <a:tc>
                  <a:txBody>
                    <a:bodyPr/>
                    <a:lstStyle/>
                    <a:p>
                      <a:pPr indent="0" lvl="0" marL="0" rtl="0" algn="l">
                        <a:lnSpc>
                          <a:spcPct val="115000"/>
                        </a:lnSpc>
                        <a:spcBef>
                          <a:spcPts val="0"/>
                        </a:spcBef>
                        <a:spcAft>
                          <a:spcPts val="0"/>
                        </a:spcAft>
                        <a:buSzPts val="1100"/>
                        <a:buNone/>
                      </a:pPr>
                      <a:r>
                        <a:rPr lang="en-US" sz="2200">
                          <a:solidFill>
                            <a:schemeClr val="dk1"/>
                          </a:solidFill>
                        </a:rPr>
                        <a:t>Client's Cryptocurrency Portfolio </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rPr>
                        <a:t>Taking information from API Bitfinex</a:t>
                      </a:r>
                      <a:endParaRPr sz="2200">
                        <a:solidFill>
                          <a:srgbClr val="2D2D2D"/>
                        </a:solidFill>
                        <a:latin typeface="Quicksand"/>
                        <a:ea typeface="Quicksand"/>
                        <a:cs typeface="Quicksand"/>
                        <a:sym typeface="Quicksand"/>
                      </a:endParaRPr>
                    </a:p>
                  </a:txBody>
                  <a:tcPr marT="190500" marB="190500" marR="190500" marL="190500" anchor="ctr">
                    <a:lnL cap="flat" cmpd="sng" w="38100">
                      <a:solidFill>
                        <a:srgbClr val="2D2D2D"/>
                      </a:solidFill>
                      <a:prstDash val="solid"/>
                      <a:round/>
                      <a:headEnd len="sm" w="sm" type="none"/>
                      <a:tailEnd len="sm" w="sm" type="none"/>
                    </a:lnL>
                    <a:lnR cap="flat" cmpd="sng" w="38100">
                      <a:solidFill>
                        <a:srgbClr val="2D2D2D"/>
                      </a:solidFill>
                      <a:prstDash val="solid"/>
                      <a:round/>
                      <a:headEnd len="sm" w="sm" type="none"/>
                      <a:tailEnd len="sm" w="sm" type="none"/>
                    </a:lnR>
                    <a:lnT cap="flat" cmpd="sng" w="38100">
                      <a:solidFill>
                        <a:srgbClr val="2D2D2D"/>
                      </a:solidFill>
                      <a:prstDash val="solid"/>
                      <a:round/>
                      <a:headEnd len="sm" w="sm" type="none"/>
                      <a:tailEnd len="sm" w="sm" type="none"/>
                    </a:lnT>
                    <a:lnB cap="flat" cmpd="sng" w="38100">
                      <a:solidFill>
                        <a:srgbClr val="2D2D2D"/>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2200">
                          <a:solidFill>
                            <a:schemeClr val="dk1"/>
                          </a:solidFill>
                        </a:rPr>
                        <a:t>Market Conditions</a:t>
                      </a:r>
                      <a:endParaRPr sz="2200">
                        <a:solidFill>
                          <a:schemeClr val="dk1"/>
                        </a:solidFill>
                      </a:endParaRPr>
                    </a:p>
                    <a:p>
                      <a:pPr indent="-368300" lvl="0" marL="457200" marR="0" rtl="0" algn="l">
                        <a:lnSpc>
                          <a:spcPct val="140000"/>
                        </a:lnSpc>
                        <a:spcBef>
                          <a:spcPts val="0"/>
                        </a:spcBef>
                        <a:spcAft>
                          <a:spcPts val="0"/>
                        </a:spcAft>
                        <a:buClr>
                          <a:schemeClr val="dk1"/>
                        </a:buClr>
                        <a:buSzPts val="2200"/>
                        <a:buChar char="●"/>
                      </a:pPr>
                      <a:r>
                        <a:rPr lang="en-US" sz="2200">
                          <a:solidFill>
                            <a:schemeClr val="dk1"/>
                          </a:solidFill>
                        </a:rPr>
                        <a:t>Economic Environment</a:t>
                      </a:r>
                      <a:endParaRPr sz="2200">
                        <a:solidFill>
                          <a:schemeClr val="dk1"/>
                        </a:solidFill>
                      </a:endParaRPr>
                    </a:p>
                    <a:p>
                      <a:pPr indent="-368300" lvl="0" marL="457200" marR="0" rtl="0" algn="l">
                        <a:lnSpc>
                          <a:spcPct val="140000"/>
                        </a:lnSpc>
                        <a:spcBef>
                          <a:spcPts val="0"/>
                        </a:spcBef>
                        <a:spcAft>
                          <a:spcPts val="0"/>
                        </a:spcAft>
                        <a:buClr>
                          <a:schemeClr val="dk1"/>
                        </a:buClr>
                        <a:buSzPts val="2200"/>
                        <a:buChar char="●"/>
                      </a:pPr>
                      <a:r>
                        <a:rPr lang="en-US" sz="2200">
                          <a:solidFill>
                            <a:schemeClr val="dk1"/>
                          </a:solidFill>
                        </a:rPr>
                        <a:t>Market Trends</a:t>
                      </a:r>
                      <a:endParaRPr sz="2200">
                        <a:solidFill>
                          <a:schemeClr val="dk1"/>
                        </a:solidFill>
                      </a:endParaRPr>
                    </a:p>
                    <a:p>
                      <a:pPr indent="-368300" lvl="0" marL="457200" marR="0" rtl="0" algn="l">
                        <a:lnSpc>
                          <a:spcPct val="140000"/>
                        </a:lnSpc>
                        <a:spcBef>
                          <a:spcPts val="0"/>
                        </a:spcBef>
                        <a:spcAft>
                          <a:spcPts val="0"/>
                        </a:spcAft>
                        <a:buClr>
                          <a:schemeClr val="dk1"/>
                        </a:buClr>
                        <a:buSzPts val="2200"/>
                        <a:buChar char="●"/>
                      </a:pPr>
                      <a:r>
                        <a:rPr lang="en-US" sz="2200">
                          <a:solidFill>
                            <a:schemeClr val="dk1"/>
                          </a:solidFill>
                        </a:rPr>
                        <a:t>Assets Performance</a:t>
                      </a:r>
                      <a:endParaRPr sz="2200">
                        <a:solidFill>
                          <a:schemeClr val="dk1"/>
                        </a:solidFill>
                      </a:endParaRPr>
                    </a:p>
                  </a:txBody>
                  <a:tcPr marT="190500" marB="190500" marR="190500" marL="190500" anchor="ctr">
                    <a:lnL cap="flat" cmpd="sng" w="38100">
                      <a:solidFill>
                        <a:srgbClr val="2D2D2D"/>
                      </a:solidFill>
                      <a:prstDash val="solid"/>
                      <a:round/>
                      <a:headEnd len="sm" w="sm" type="none"/>
                      <a:tailEnd len="sm" w="sm" type="none"/>
                    </a:lnL>
                    <a:lnR cap="flat" cmpd="sng" w="38100">
                      <a:solidFill>
                        <a:srgbClr val="2D2D2D"/>
                      </a:solidFill>
                      <a:prstDash val="solid"/>
                      <a:round/>
                      <a:headEnd len="sm" w="sm" type="none"/>
                      <a:tailEnd len="sm" w="sm" type="none"/>
                    </a:lnR>
                    <a:lnT cap="flat" cmpd="sng" w="38100">
                      <a:solidFill>
                        <a:srgbClr val="2D2D2D"/>
                      </a:solidFill>
                      <a:prstDash val="solid"/>
                      <a:round/>
                      <a:headEnd len="sm" w="sm" type="none"/>
                      <a:tailEnd len="sm" w="sm" type="none"/>
                    </a:lnT>
                    <a:lnB cap="flat" cmpd="sng" w="38100">
                      <a:solidFill>
                        <a:srgbClr val="2D2D2D"/>
                      </a:solidFill>
                      <a:prstDash val="solid"/>
                      <a:round/>
                      <a:headEnd len="sm" w="sm" type="none"/>
                      <a:tailEnd len="sm" w="sm" type="none"/>
                    </a:lnB>
                  </a:tcPr>
                </a:tc>
              </a:tr>
              <a:tr h="2129000">
                <a:tc>
                  <a:txBody>
                    <a:bodyPr/>
                    <a:lstStyle/>
                    <a:p>
                      <a:pPr indent="0" lvl="0" marL="0" rtl="0" algn="l">
                        <a:lnSpc>
                          <a:spcPct val="115000"/>
                        </a:lnSpc>
                        <a:spcBef>
                          <a:spcPts val="0"/>
                        </a:spcBef>
                        <a:spcAft>
                          <a:spcPts val="0"/>
                        </a:spcAft>
                        <a:buSzPts val="1100"/>
                        <a:buNone/>
                      </a:pPr>
                      <a:r>
                        <a:rPr lang="en-US" sz="2200">
                          <a:solidFill>
                            <a:schemeClr val="dk1"/>
                          </a:solidFill>
                        </a:rPr>
                        <a:t>Calculation of </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rPr>
                        <a:t>Coin Purchase</a:t>
                      </a:r>
                      <a:endParaRPr sz="2200">
                        <a:solidFill>
                          <a:schemeClr val="dk1"/>
                        </a:solidFill>
                      </a:endParaRPr>
                    </a:p>
                    <a:p>
                      <a:pPr indent="-368300" lvl="0" marL="457200" rtl="0" algn="l">
                        <a:lnSpc>
                          <a:spcPct val="115000"/>
                        </a:lnSpc>
                        <a:spcBef>
                          <a:spcPts val="0"/>
                        </a:spcBef>
                        <a:spcAft>
                          <a:spcPts val="0"/>
                        </a:spcAft>
                        <a:buClr>
                          <a:schemeClr val="dk1"/>
                        </a:buClr>
                        <a:buSzPts val="2200"/>
                        <a:buChar char="●"/>
                      </a:pPr>
                      <a:r>
                        <a:rPr lang="en-US" sz="2200">
                          <a:solidFill>
                            <a:schemeClr val="dk1"/>
                          </a:solidFill>
                        </a:rPr>
                        <a:t>Expected Return</a:t>
                      </a:r>
                      <a:endParaRPr sz="2200">
                        <a:solidFill>
                          <a:schemeClr val="dk1"/>
                        </a:solidFill>
                      </a:endParaRPr>
                    </a:p>
                    <a:p>
                      <a:pPr indent="0" lvl="0" marL="0" marR="0" rtl="0" algn="l">
                        <a:lnSpc>
                          <a:spcPct val="140000"/>
                        </a:lnSpc>
                        <a:spcBef>
                          <a:spcPts val="0"/>
                        </a:spcBef>
                        <a:spcAft>
                          <a:spcPts val="0"/>
                        </a:spcAft>
                        <a:buNone/>
                      </a:pPr>
                      <a:r>
                        <a:t/>
                      </a:r>
                      <a:endParaRPr sz="2200">
                        <a:solidFill>
                          <a:srgbClr val="2D2D2D"/>
                        </a:solidFill>
                        <a:latin typeface="Quicksand"/>
                        <a:ea typeface="Quicksand"/>
                        <a:cs typeface="Quicksand"/>
                        <a:sym typeface="Quicksand"/>
                      </a:endParaRPr>
                    </a:p>
                  </a:txBody>
                  <a:tcPr marT="190500" marB="190500" marR="190500" marL="190500" anchor="ctr">
                    <a:lnL cap="flat" cmpd="sng" w="38100">
                      <a:solidFill>
                        <a:srgbClr val="2D2D2D"/>
                      </a:solidFill>
                      <a:prstDash val="solid"/>
                      <a:round/>
                      <a:headEnd len="sm" w="sm" type="none"/>
                      <a:tailEnd len="sm" w="sm" type="none"/>
                    </a:lnL>
                    <a:lnR cap="flat" cmpd="sng" w="38100">
                      <a:solidFill>
                        <a:srgbClr val="2D2D2D"/>
                      </a:solidFill>
                      <a:prstDash val="solid"/>
                      <a:round/>
                      <a:headEnd len="sm" w="sm" type="none"/>
                      <a:tailEnd len="sm" w="sm" type="none"/>
                    </a:lnR>
                    <a:lnT cap="flat" cmpd="sng" w="38100">
                      <a:solidFill>
                        <a:srgbClr val="2D2D2D"/>
                      </a:solidFill>
                      <a:prstDash val="solid"/>
                      <a:round/>
                      <a:headEnd len="sm" w="sm" type="none"/>
                      <a:tailEnd len="sm" w="sm" type="none"/>
                    </a:lnT>
                    <a:lnB cap="flat" cmpd="sng" w="38100">
                      <a:solidFill>
                        <a:srgbClr val="2D2D2D"/>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2200">
                          <a:solidFill>
                            <a:schemeClr val="dk1"/>
                          </a:solidFill>
                        </a:rPr>
                        <a:t>Investment </a:t>
                      </a:r>
                      <a:r>
                        <a:rPr lang="en-US" sz="2200">
                          <a:solidFill>
                            <a:schemeClr val="dk1"/>
                          </a:solidFill>
                        </a:rPr>
                        <a:t>Strategy</a:t>
                      </a:r>
                      <a:endParaRPr sz="2200">
                        <a:solidFill>
                          <a:schemeClr val="dk1"/>
                        </a:solidFill>
                      </a:endParaRPr>
                    </a:p>
                    <a:p>
                      <a:pPr indent="-368300" lvl="0" marL="457200" marR="0" rtl="0" algn="l">
                        <a:lnSpc>
                          <a:spcPct val="140000"/>
                        </a:lnSpc>
                        <a:spcBef>
                          <a:spcPts val="0"/>
                        </a:spcBef>
                        <a:spcAft>
                          <a:spcPts val="0"/>
                        </a:spcAft>
                        <a:buClr>
                          <a:schemeClr val="dk1"/>
                        </a:buClr>
                        <a:buSzPts val="2200"/>
                        <a:buChar char="●"/>
                      </a:pPr>
                      <a:r>
                        <a:rPr lang="en-US" sz="2200">
                          <a:solidFill>
                            <a:schemeClr val="dk1"/>
                          </a:solidFill>
                        </a:rPr>
                        <a:t>Investing Growth </a:t>
                      </a:r>
                      <a:endParaRPr sz="2200">
                        <a:solidFill>
                          <a:schemeClr val="dk1"/>
                        </a:solidFill>
                      </a:endParaRPr>
                    </a:p>
                    <a:p>
                      <a:pPr indent="-368300" lvl="0" marL="457200" marR="0" rtl="0" algn="l">
                        <a:lnSpc>
                          <a:spcPct val="140000"/>
                        </a:lnSpc>
                        <a:spcBef>
                          <a:spcPts val="0"/>
                        </a:spcBef>
                        <a:spcAft>
                          <a:spcPts val="0"/>
                        </a:spcAft>
                        <a:buClr>
                          <a:schemeClr val="dk1"/>
                        </a:buClr>
                        <a:buSzPts val="2200"/>
                        <a:buChar char="●"/>
                      </a:pPr>
                      <a:r>
                        <a:rPr lang="en-US" sz="2200">
                          <a:solidFill>
                            <a:schemeClr val="dk1"/>
                          </a:solidFill>
                        </a:rPr>
                        <a:t>Trading</a:t>
                      </a:r>
                      <a:endParaRPr sz="2200" u="none" cap="none" strike="noStrike"/>
                    </a:p>
                  </a:txBody>
                  <a:tcPr marT="190500" marB="190500" marR="190500" marL="190500" anchor="ctr">
                    <a:lnL cap="flat" cmpd="sng" w="38100">
                      <a:solidFill>
                        <a:srgbClr val="2D2D2D"/>
                      </a:solidFill>
                      <a:prstDash val="solid"/>
                      <a:round/>
                      <a:headEnd len="sm" w="sm" type="none"/>
                      <a:tailEnd len="sm" w="sm" type="none"/>
                    </a:lnL>
                    <a:lnR cap="flat" cmpd="sng" w="38100">
                      <a:solidFill>
                        <a:srgbClr val="2D2D2D"/>
                      </a:solidFill>
                      <a:prstDash val="solid"/>
                      <a:round/>
                      <a:headEnd len="sm" w="sm" type="none"/>
                      <a:tailEnd len="sm" w="sm" type="none"/>
                    </a:lnR>
                    <a:lnT cap="flat" cmpd="sng" w="38100">
                      <a:solidFill>
                        <a:srgbClr val="2D2D2D"/>
                      </a:solidFill>
                      <a:prstDash val="solid"/>
                      <a:round/>
                      <a:headEnd len="sm" w="sm" type="none"/>
                      <a:tailEnd len="sm" w="sm" type="none"/>
                    </a:lnT>
                    <a:lnB cap="flat" cmpd="sng" w="38100">
                      <a:solidFill>
                        <a:srgbClr val="2D2D2D"/>
                      </a:solidFill>
                      <a:prstDash val="solid"/>
                      <a:round/>
                      <a:headEnd len="sm" w="sm" type="none"/>
                      <a:tailEnd len="sm" w="sm" type="none"/>
                    </a:lnB>
                  </a:tcPr>
                </a:tc>
              </a:tr>
              <a:tr h="2129000">
                <a:tc>
                  <a:txBody>
                    <a:bodyPr/>
                    <a:lstStyle/>
                    <a:p>
                      <a:pPr indent="0" lvl="0" marL="0" marR="0" rtl="0" algn="l">
                        <a:lnSpc>
                          <a:spcPct val="140000"/>
                        </a:lnSpc>
                        <a:spcBef>
                          <a:spcPts val="0"/>
                        </a:spcBef>
                        <a:spcAft>
                          <a:spcPts val="0"/>
                        </a:spcAft>
                        <a:buNone/>
                      </a:pPr>
                      <a:r>
                        <a:rPr lang="en-US" sz="2200">
                          <a:solidFill>
                            <a:schemeClr val="dk1"/>
                          </a:solidFill>
                        </a:rPr>
                        <a:t>Aims </a:t>
                      </a:r>
                      <a:endParaRPr sz="2200">
                        <a:solidFill>
                          <a:schemeClr val="dk1"/>
                        </a:solidFill>
                      </a:endParaRPr>
                    </a:p>
                    <a:p>
                      <a:pPr indent="-368300" lvl="0" marL="457200" marR="0" rtl="0" algn="l">
                        <a:lnSpc>
                          <a:spcPct val="140000"/>
                        </a:lnSpc>
                        <a:spcBef>
                          <a:spcPts val="0"/>
                        </a:spcBef>
                        <a:spcAft>
                          <a:spcPts val="0"/>
                        </a:spcAft>
                        <a:buClr>
                          <a:schemeClr val="dk1"/>
                        </a:buClr>
                        <a:buSzPts val="2200"/>
                        <a:buChar char="●"/>
                      </a:pPr>
                      <a:r>
                        <a:rPr lang="en-US" sz="2200">
                          <a:solidFill>
                            <a:schemeClr val="dk1"/>
                          </a:solidFill>
                        </a:rPr>
                        <a:t>Maximize Returns based on level of risk</a:t>
                      </a:r>
                      <a:endParaRPr sz="2200">
                        <a:solidFill>
                          <a:schemeClr val="dk1"/>
                        </a:solidFill>
                      </a:endParaRPr>
                    </a:p>
                    <a:p>
                      <a:pPr indent="-368300" lvl="0" marL="457200" marR="0" rtl="0" algn="l">
                        <a:lnSpc>
                          <a:spcPct val="140000"/>
                        </a:lnSpc>
                        <a:spcBef>
                          <a:spcPts val="0"/>
                        </a:spcBef>
                        <a:spcAft>
                          <a:spcPts val="0"/>
                        </a:spcAft>
                        <a:buClr>
                          <a:schemeClr val="dk1"/>
                        </a:buClr>
                        <a:buSzPts val="2200"/>
                        <a:buChar char="●"/>
                      </a:pPr>
                      <a:r>
                        <a:rPr lang="en-US" sz="2200">
                          <a:solidFill>
                            <a:schemeClr val="dk1"/>
                          </a:solidFill>
                        </a:rPr>
                        <a:t>Highest Possible Returns</a:t>
                      </a:r>
                      <a:endParaRPr sz="2200">
                        <a:solidFill>
                          <a:schemeClr val="dk1"/>
                        </a:solidFill>
                      </a:endParaRPr>
                    </a:p>
                  </a:txBody>
                  <a:tcPr marT="190500" marB="190500" marR="190500" marL="190500" anchor="ctr">
                    <a:lnL cap="flat" cmpd="sng" w="38100">
                      <a:solidFill>
                        <a:srgbClr val="2D2D2D"/>
                      </a:solidFill>
                      <a:prstDash val="solid"/>
                      <a:round/>
                      <a:headEnd len="sm" w="sm" type="none"/>
                      <a:tailEnd len="sm" w="sm" type="none"/>
                    </a:lnL>
                    <a:lnR cap="flat" cmpd="sng" w="38100">
                      <a:solidFill>
                        <a:srgbClr val="2D2D2D"/>
                      </a:solidFill>
                      <a:prstDash val="solid"/>
                      <a:round/>
                      <a:headEnd len="sm" w="sm" type="none"/>
                      <a:tailEnd len="sm" w="sm" type="none"/>
                    </a:lnR>
                    <a:lnT cap="flat" cmpd="sng" w="38100">
                      <a:solidFill>
                        <a:srgbClr val="2D2D2D"/>
                      </a:solidFill>
                      <a:prstDash val="solid"/>
                      <a:round/>
                      <a:headEnd len="sm" w="sm" type="none"/>
                      <a:tailEnd len="sm" w="sm" type="none"/>
                    </a:lnT>
                    <a:lnB cap="flat" cmpd="sng" w="38100">
                      <a:solidFill>
                        <a:srgbClr val="2D2D2D"/>
                      </a:solidFill>
                      <a:prstDash val="solid"/>
                      <a:round/>
                      <a:headEnd len="sm" w="sm" type="none"/>
                      <a:tailEnd len="sm" w="sm" type="none"/>
                    </a:lnB>
                  </a:tcPr>
                </a:tc>
                <a:tc>
                  <a:txBody>
                    <a:bodyPr/>
                    <a:lstStyle/>
                    <a:p>
                      <a:pPr indent="0" lvl="0" marL="0" marR="0" rtl="0" algn="l">
                        <a:lnSpc>
                          <a:spcPct val="140000"/>
                        </a:lnSpc>
                        <a:spcBef>
                          <a:spcPts val="0"/>
                        </a:spcBef>
                        <a:spcAft>
                          <a:spcPts val="0"/>
                        </a:spcAft>
                        <a:buNone/>
                      </a:pPr>
                      <a:r>
                        <a:rPr lang="en-US" sz="2200">
                          <a:solidFill>
                            <a:schemeClr val="dk1"/>
                          </a:solidFill>
                        </a:rPr>
                        <a:t>Capital Allocation</a:t>
                      </a:r>
                      <a:endParaRPr sz="2200">
                        <a:solidFill>
                          <a:schemeClr val="dk1"/>
                        </a:solidFill>
                      </a:endParaRPr>
                    </a:p>
                    <a:p>
                      <a:pPr indent="-368300" lvl="0" marL="457200" marR="0" rtl="0" algn="l">
                        <a:lnSpc>
                          <a:spcPct val="140000"/>
                        </a:lnSpc>
                        <a:spcBef>
                          <a:spcPts val="0"/>
                        </a:spcBef>
                        <a:spcAft>
                          <a:spcPts val="0"/>
                        </a:spcAft>
                        <a:buClr>
                          <a:schemeClr val="dk1"/>
                        </a:buClr>
                        <a:buSzPts val="2200"/>
                        <a:buChar char="●"/>
                      </a:pPr>
                      <a:r>
                        <a:rPr lang="en-US" sz="2200">
                          <a:solidFill>
                            <a:schemeClr val="dk1"/>
                          </a:solidFill>
                        </a:rPr>
                        <a:t>Directing funds </a:t>
                      </a:r>
                      <a:endParaRPr sz="2200">
                        <a:solidFill>
                          <a:schemeClr val="dk1"/>
                        </a:solidFill>
                      </a:endParaRPr>
                    </a:p>
                    <a:p>
                      <a:pPr indent="-368300" lvl="0" marL="457200" marR="0" rtl="0" algn="l">
                        <a:lnSpc>
                          <a:spcPct val="140000"/>
                        </a:lnSpc>
                        <a:spcBef>
                          <a:spcPts val="0"/>
                        </a:spcBef>
                        <a:spcAft>
                          <a:spcPts val="0"/>
                        </a:spcAft>
                        <a:buClr>
                          <a:schemeClr val="dk1"/>
                        </a:buClr>
                        <a:buSzPts val="2200"/>
                        <a:buChar char="●"/>
                      </a:pPr>
                      <a:r>
                        <a:rPr lang="en-US" sz="2200">
                          <a:solidFill>
                            <a:schemeClr val="dk1"/>
                          </a:solidFill>
                        </a:rPr>
                        <a:t>Return &amp; Risk</a:t>
                      </a:r>
                      <a:endParaRPr sz="2200" u="none" cap="none" strike="noStrike"/>
                    </a:p>
                  </a:txBody>
                  <a:tcPr marT="190500" marB="190500" marR="190500" marL="190500" anchor="ctr">
                    <a:lnL cap="flat" cmpd="sng" w="38100">
                      <a:solidFill>
                        <a:srgbClr val="2D2D2D"/>
                      </a:solidFill>
                      <a:prstDash val="solid"/>
                      <a:round/>
                      <a:headEnd len="sm" w="sm" type="none"/>
                      <a:tailEnd len="sm" w="sm" type="none"/>
                    </a:lnL>
                    <a:lnR cap="flat" cmpd="sng" w="38100">
                      <a:solidFill>
                        <a:srgbClr val="2D2D2D"/>
                      </a:solidFill>
                      <a:prstDash val="solid"/>
                      <a:round/>
                      <a:headEnd len="sm" w="sm" type="none"/>
                      <a:tailEnd len="sm" w="sm" type="none"/>
                    </a:lnR>
                    <a:lnT cap="flat" cmpd="sng" w="38100">
                      <a:solidFill>
                        <a:srgbClr val="2D2D2D"/>
                      </a:solidFill>
                      <a:prstDash val="solid"/>
                      <a:round/>
                      <a:headEnd len="sm" w="sm" type="none"/>
                      <a:tailEnd len="sm" w="sm" type="none"/>
                    </a:lnT>
                    <a:lnB cap="flat" cmpd="sng" w="38100">
                      <a:solidFill>
                        <a:srgbClr val="2D2D2D"/>
                      </a:solidFill>
                      <a:prstDash val="solid"/>
                      <a:round/>
                      <a:headEnd len="sm" w="sm" type="none"/>
                      <a:tailEnd len="sm" w="sm" type="none"/>
                    </a:lnB>
                  </a:tcPr>
                </a:tc>
              </a:tr>
            </a:tbl>
          </a:graphicData>
        </a:graphic>
      </p:graphicFrame>
      <p:cxnSp>
        <p:nvCxnSpPr>
          <p:cNvPr id="174" name="Google Shape;174;p18"/>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cxnSp>
        <p:nvCxnSpPr>
          <p:cNvPr id="175" name="Google Shape;175;p18"/>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grpSp>
        <p:nvGrpSpPr>
          <p:cNvPr id="176" name="Google Shape;176;p18"/>
          <p:cNvGrpSpPr/>
          <p:nvPr/>
        </p:nvGrpSpPr>
        <p:grpSpPr>
          <a:xfrm>
            <a:off x="-4762" y="-103050"/>
            <a:ext cx="3086104" cy="3194601"/>
            <a:chOff x="0" y="-28575"/>
            <a:chExt cx="812800" cy="841375"/>
          </a:xfrm>
        </p:grpSpPr>
        <p:sp>
          <p:nvSpPr>
            <p:cNvPr id="177" name="Google Shape;177;p18"/>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178" name="Google Shape;178;p18"/>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179" name="Google Shape;179;p18"/>
          <p:cNvSpPr txBox="1"/>
          <p:nvPr/>
        </p:nvSpPr>
        <p:spPr>
          <a:xfrm>
            <a:off x="330987" y="128929"/>
            <a:ext cx="4215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D9D9D9"/>
                </a:solidFill>
                <a:latin typeface="Staatliches"/>
                <a:ea typeface="Staatliches"/>
                <a:cs typeface="Staatliches"/>
                <a:sym typeface="Staatliches"/>
              </a:rPr>
              <a:t>5</a:t>
            </a:r>
            <a:r>
              <a:rPr b="0" i="0" lang="en-US" sz="4500" u="none" cap="none" strike="noStrike">
                <a:solidFill>
                  <a:srgbClr val="D9D9D9"/>
                </a:solidFill>
                <a:latin typeface="Staatliches"/>
                <a:ea typeface="Staatliches"/>
                <a:cs typeface="Staatliches"/>
                <a:sym typeface="Staatliches"/>
              </a:rPr>
              <a:t>.</a:t>
            </a:r>
            <a:endParaRPr/>
          </a:p>
        </p:txBody>
      </p:sp>
      <p:sp>
        <p:nvSpPr>
          <p:cNvPr id="180" name="Google Shape;180;p18"/>
          <p:cNvSpPr txBox="1"/>
          <p:nvPr/>
        </p:nvSpPr>
        <p:spPr>
          <a:xfrm>
            <a:off x="2015474" y="1528907"/>
            <a:ext cx="13443000" cy="21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t/>
            </a:r>
            <a:endParaRPr/>
          </a:p>
        </p:txBody>
      </p:sp>
      <p:sp>
        <p:nvSpPr>
          <p:cNvPr id="181" name="Google Shape;181;p18"/>
          <p:cNvSpPr txBox="1"/>
          <p:nvPr/>
        </p:nvSpPr>
        <p:spPr>
          <a:xfrm>
            <a:off x="1610585" y="1433525"/>
            <a:ext cx="14549700" cy="1385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Font typeface="Arial"/>
              <a:buNone/>
            </a:pPr>
            <a:r>
              <a:rPr lang="en-US" sz="9000">
                <a:solidFill>
                  <a:srgbClr val="2D2D2D"/>
                </a:solidFill>
                <a:latin typeface="Staatliches"/>
                <a:ea typeface="Staatliches"/>
                <a:cs typeface="Staatliches"/>
                <a:sym typeface="Staatliches"/>
              </a:rPr>
              <a:t>The purpose of our tool</a:t>
            </a:r>
            <a:endParaRPr sz="6500">
              <a:solidFill>
                <a:srgbClr val="2D2D2D"/>
              </a:solidFill>
              <a:latin typeface="Staatliches"/>
              <a:ea typeface="Staatliches"/>
              <a:cs typeface="Staatliches"/>
              <a:sym typeface="Staatliches"/>
            </a:endParaRPr>
          </a:p>
        </p:txBody>
      </p:sp>
      <p:grpSp>
        <p:nvGrpSpPr>
          <p:cNvPr id="182" name="Google Shape;182;p18"/>
          <p:cNvGrpSpPr/>
          <p:nvPr/>
        </p:nvGrpSpPr>
        <p:grpSpPr>
          <a:xfrm>
            <a:off x="15968257" y="7961821"/>
            <a:ext cx="2319731" cy="2319731"/>
            <a:chOff x="0" y="0"/>
            <a:chExt cx="812800" cy="812800"/>
          </a:xfrm>
        </p:grpSpPr>
        <p:sp>
          <p:nvSpPr>
            <p:cNvPr id="183" name="Google Shape;183;p18"/>
            <p:cNvSpPr/>
            <p:nvPr/>
          </p:nvSpPr>
          <p:spPr>
            <a:xfrm>
              <a:off x="0" y="0"/>
              <a:ext cx="812800" cy="812800"/>
            </a:xfrm>
            <a:custGeom>
              <a:rect b="b" l="l" r="r" t="t"/>
              <a:pathLst>
                <a:path extrusionOk="0" h="812800" w="812800">
                  <a:moveTo>
                    <a:pt x="406400" y="0"/>
                  </a:moveTo>
                  <a:lnTo>
                    <a:pt x="466396" y="87561"/>
                  </a:lnTo>
                  <a:lnTo>
                    <a:pt x="553838" y="27679"/>
                  </a:lnTo>
                  <a:lnTo>
                    <a:pt x="578287" y="131093"/>
                  </a:lnTo>
                  <a:lnTo>
                    <a:pt x="681363" y="106978"/>
                  </a:lnTo>
                  <a:lnTo>
                    <a:pt x="666963" y="212279"/>
                  </a:lnTo>
                  <a:lnTo>
                    <a:pt x="771752" y="227186"/>
                  </a:lnTo>
                  <a:lnTo>
                    <a:pt x="720448" y="320152"/>
                  </a:lnTo>
                  <a:lnTo>
                    <a:pt x="812800" y="372069"/>
                  </a:lnTo>
                  <a:lnTo>
                    <a:pt x="731520" y="440145"/>
                  </a:lnTo>
                  <a:lnTo>
                    <a:pt x="798961" y="522061"/>
                  </a:lnTo>
                  <a:lnTo>
                    <a:pt x="698682" y="556053"/>
                  </a:lnTo>
                  <a:lnTo>
                    <a:pt x="732104" y="656904"/>
                  </a:lnTo>
                  <a:lnTo>
                    <a:pt x="626370" y="652219"/>
                  </a:lnTo>
                  <a:lnTo>
                    <a:pt x="621259" y="758384"/>
                  </a:lnTo>
                  <a:lnTo>
                    <a:pt x="524350" y="715658"/>
                  </a:lnTo>
                  <a:lnTo>
                    <a:pt x="481396" y="812800"/>
                  </a:lnTo>
                  <a:lnTo>
                    <a:pt x="406400" y="737801"/>
                  </a:lnTo>
                  <a:lnTo>
                    <a:pt x="331404" y="812800"/>
                  </a:lnTo>
                  <a:lnTo>
                    <a:pt x="288450" y="715658"/>
                  </a:lnTo>
                  <a:lnTo>
                    <a:pt x="191541" y="758384"/>
                  </a:lnTo>
                  <a:lnTo>
                    <a:pt x="186430" y="652219"/>
                  </a:lnTo>
                  <a:lnTo>
                    <a:pt x="80696" y="656904"/>
                  </a:lnTo>
                  <a:lnTo>
                    <a:pt x="114118" y="556053"/>
                  </a:lnTo>
                  <a:lnTo>
                    <a:pt x="13839" y="522061"/>
                  </a:lnTo>
                  <a:lnTo>
                    <a:pt x="81280" y="440145"/>
                  </a:lnTo>
                  <a:lnTo>
                    <a:pt x="0" y="372069"/>
                  </a:lnTo>
                  <a:lnTo>
                    <a:pt x="92352" y="320152"/>
                  </a:lnTo>
                  <a:lnTo>
                    <a:pt x="41047" y="227186"/>
                  </a:lnTo>
                  <a:lnTo>
                    <a:pt x="145837" y="212279"/>
                  </a:lnTo>
                  <a:lnTo>
                    <a:pt x="131437" y="106978"/>
                  </a:lnTo>
                  <a:lnTo>
                    <a:pt x="234513" y="131093"/>
                  </a:lnTo>
                  <a:lnTo>
                    <a:pt x="258962" y="27679"/>
                  </a:lnTo>
                  <a:lnTo>
                    <a:pt x="346404" y="87561"/>
                  </a:lnTo>
                  <a:lnTo>
                    <a:pt x="406400" y="0"/>
                  </a:lnTo>
                  <a:close/>
                </a:path>
              </a:pathLst>
            </a:custGeom>
            <a:solidFill>
              <a:srgbClr val="EBFF45"/>
            </a:solidFill>
            <a:ln>
              <a:noFill/>
            </a:ln>
          </p:spPr>
        </p:sp>
        <p:sp>
          <p:nvSpPr>
            <p:cNvPr id="184" name="Google Shape;184;p18"/>
            <p:cNvSpPr txBox="1"/>
            <p:nvPr/>
          </p:nvSpPr>
          <p:spPr>
            <a:xfrm>
              <a:off x="139700" y="111125"/>
              <a:ext cx="533400" cy="5619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pic>
        <p:nvPicPr>
          <p:cNvPr id="185" name="Google Shape;185;p18"/>
          <p:cNvPicPr preferRelativeResize="0"/>
          <p:nvPr/>
        </p:nvPicPr>
        <p:blipFill rotWithShape="1">
          <a:blip r:embed="rId3">
            <a:alphaModFix/>
          </a:blip>
          <a:srcRect b="0" l="0" r="0" t="0"/>
          <a:stretch/>
        </p:blipFill>
        <p:spPr>
          <a:xfrm flipH="1">
            <a:off x="16472388" y="8529137"/>
            <a:ext cx="1311477" cy="118510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189" name="Shape 189"/>
        <p:cNvGrpSpPr/>
        <p:nvPr/>
      </p:nvGrpSpPr>
      <p:grpSpPr>
        <a:xfrm>
          <a:off x="0" y="0"/>
          <a:ext cx="0" cy="0"/>
          <a:chOff x="0" y="0"/>
          <a:chExt cx="0" cy="0"/>
        </a:xfrm>
      </p:grpSpPr>
      <p:sp>
        <p:nvSpPr>
          <p:cNvPr id="190" name="Google Shape;190;p19"/>
          <p:cNvSpPr/>
          <p:nvPr/>
        </p:nvSpPr>
        <p:spPr>
          <a:xfrm rot="-317360">
            <a:off x="7767042" y="1746089"/>
            <a:ext cx="3361715" cy="921619"/>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91" name="Google Shape;191;p19"/>
          <p:cNvGrpSpPr/>
          <p:nvPr/>
        </p:nvGrpSpPr>
        <p:grpSpPr>
          <a:xfrm>
            <a:off x="4762" y="-103050"/>
            <a:ext cx="3085741" cy="3195091"/>
            <a:chOff x="0" y="-28575"/>
            <a:chExt cx="812700" cy="841500"/>
          </a:xfrm>
        </p:grpSpPr>
        <p:sp>
          <p:nvSpPr>
            <p:cNvPr id="192" name="Google Shape;192;p19"/>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193" name="Google Shape;193;p19"/>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cxnSp>
        <p:nvCxnSpPr>
          <p:cNvPr id="194" name="Google Shape;194;p19"/>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195" name="Google Shape;195;p19"/>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sp>
        <p:nvSpPr>
          <p:cNvPr id="196" name="Google Shape;196;p19"/>
          <p:cNvSpPr txBox="1"/>
          <p:nvPr/>
        </p:nvSpPr>
        <p:spPr>
          <a:xfrm>
            <a:off x="1762950" y="1557800"/>
            <a:ext cx="16045800" cy="1385400"/>
          </a:xfrm>
          <a:prstGeom prst="rect">
            <a:avLst/>
          </a:prstGeom>
          <a:noFill/>
          <a:ln>
            <a:noFill/>
          </a:ln>
        </p:spPr>
        <p:txBody>
          <a:bodyPr anchorCtr="0" anchor="t" bIns="0" lIns="0" spcFirstLastPara="1" rIns="0" wrap="square" tIns="0">
            <a:spAutoFit/>
          </a:bodyPr>
          <a:lstStyle/>
          <a:p>
            <a:pPr indent="0" lvl="0" marL="457200" marR="0" rtl="0" algn="l">
              <a:lnSpc>
                <a:spcPct val="100000"/>
              </a:lnSpc>
              <a:spcBef>
                <a:spcPts val="0"/>
              </a:spcBef>
              <a:spcAft>
                <a:spcPts val="0"/>
              </a:spcAft>
              <a:buNone/>
            </a:pPr>
            <a:r>
              <a:rPr lang="en-US" sz="9000">
                <a:solidFill>
                  <a:srgbClr val="2D2D2D"/>
                </a:solidFill>
                <a:latin typeface="Staatliches"/>
                <a:ea typeface="Staatliches"/>
                <a:cs typeface="Staatliches"/>
                <a:sym typeface="Staatliches"/>
              </a:rPr>
              <a:t>GOOD COIN			 			  VS					  BAD COIN </a:t>
            </a:r>
            <a:endParaRPr sz="9000">
              <a:solidFill>
                <a:srgbClr val="2D2D2D"/>
              </a:solidFill>
              <a:latin typeface="Staatliches"/>
              <a:ea typeface="Staatliches"/>
              <a:cs typeface="Staatliches"/>
              <a:sym typeface="Staatliches"/>
            </a:endParaRPr>
          </a:p>
        </p:txBody>
      </p:sp>
      <p:sp>
        <p:nvSpPr>
          <p:cNvPr id="197" name="Google Shape;197;p19"/>
          <p:cNvSpPr txBox="1"/>
          <p:nvPr/>
        </p:nvSpPr>
        <p:spPr>
          <a:xfrm>
            <a:off x="400996" y="128929"/>
            <a:ext cx="3609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CCCCCC"/>
                </a:solidFill>
                <a:latin typeface="Staatliches"/>
                <a:ea typeface="Staatliches"/>
                <a:cs typeface="Staatliches"/>
                <a:sym typeface="Staatliches"/>
              </a:rPr>
              <a:t>6</a:t>
            </a:r>
            <a:r>
              <a:rPr b="0" i="0" lang="en-US" sz="4500" u="none" cap="none" strike="noStrike">
                <a:solidFill>
                  <a:srgbClr val="CCCCCC"/>
                </a:solidFill>
                <a:latin typeface="Staatliches"/>
                <a:ea typeface="Staatliches"/>
                <a:cs typeface="Staatliches"/>
                <a:sym typeface="Staatliches"/>
              </a:rPr>
              <a:t>.</a:t>
            </a:r>
            <a:endParaRPr/>
          </a:p>
        </p:txBody>
      </p:sp>
      <p:pic>
        <p:nvPicPr>
          <p:cNvPr id="198" name="Google Shape;198;p19"/>
          <p:cNvPicPr preferRelativeResize="0"/>
          <p:nvPr/>
        </p:nvPicPr>
        <p:blipFill>
          <a:blip r:embed="rId3">
            <a:alphaModFix/>
          </a:blip>
          <a:stretch>
            <a:fillRect/>
          </a:stretch>
        </p:blipFill>
        <p:spPr>
          <a:xfrm>
            <a:off x="1229985" y="3217044"/>
            <a:ext cx="8329562" cy="5910350"/>
          </a:xfrm>
          <a:prstGeom prst="rect">
            <a:avLst/>
          </a:prstGeom>
          <a:noFill/>
          <a:ln>
            <a:noFill/>
          </a:ln>
        </p:spPr>
      </p:pic>
      <p:pic>
        <p:nvPicPr>
          <p:cNvPr id="199" name="Google Shape;199;p19"/>
          <p:cNvPicPr preferRelativeResize="0"/>
          <p:nvPr/>
        </p:nvPicPr>
        <p:blipFill>
          <a:blip r:embed="rId4">
            <a:alphaModFix/>
          </a:blip>
          <a:stretch>
            <a:fillRect/>
          </a:stretch>
        </p:blipFill>
        <p:spPr>
          <a:xfrm>
            <a:off x="9770800" y="3217044"/>
            <a:ext cx="8369676" cy="5910350"/>
          </a:xfrm>
          <a:prstGeom prst="rect">
            <a:avLst/>
          </a:prstGeom>
          <a:noFill/>
          <a:ln>
            <a:noFill/>
          </a:ln>
        </p:spPr>
      </p:pic>
      <p:sp>
        <p:nvSpPr>
          <p:cNvPr id="200" name="Google Shape;200;p19"/>
          <p:cNvSpPr txBox="1"/>
          <p:nvPr/>
        </p:nvSpPr>
        <p:spPr>
          <a:xfrm>
            <a:off x="1846275" y="8521600"/>
            <a:ext cx="15183300" cy="13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201" name="Google Shape;201;p19"/>
          <p:cNvSpPr txBox="1"/>
          <p:nvPr/>
        </p:nvSpPr>
        <p:spPr>
          <a:xfrm>
            <a:off x="1023900" y="9401250"/>
            <a:ext cx="17264100" cy="6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600">
                <a:solidFill>
                  <a:schemeClr val="dk1"/>
                </a:solidFill>
                <a:latin typeface="Roboto Serif"/>
                <a:ea typeface="Roboto Serif"/>
                <a:cs typeface="Roboto Serif"/>
                <a:sym typeface="Roboto Serif"/>
              </a:rPr>
              <a:t>The mean and median remain close over time in a coin that is more stable and will have less risk</a:t>
            </a:r>
            <a:endParaRPr b="1" i="1" sz="2600">
              <a:solidFill>
                <a:schemeClr val="dk1"/>
              </a:solidFill>
              <a:latin typeface="Roboto Serif"/>
              <a:ea typeface="Roboto Serif"/>
              <a:cs typeface="Roboto Serif"/>
              <a:sym typeface="Roboto Serif"/>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05" name="Shape 205"/>
        <p:cNvGrpSpPr/>
        <p:nvPr/>
      </p:nvGrpSpPr>
      <p:grpSpPr>
        <a:xfrm>
          <a:off x="0" y="0"/>
          <a:ext cx="0" cy="0"/>
          <a:chOff x="0" y="0"/>
          <a:chExt cx="0" cy="0"/>
        </a:xfrm>
      </p:grpSpPr>
      <p:sp>
        <p:nvSpPr>
          <p:cNvPr id="206" name="Google Shape;206;p20"/>
          <p:cNvSpPr/>
          <p:nvPr/>
        </p:nvSpPr>
        <p:spPr>
          <a:xfrm rot="-199180">
            <a:off x="1326020" y="1240735"/>
            <a:ext cx="8045701" cy="105507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20"/>
          <p:cNvSpPr txBox="1"/>
          <p:nvPr/>
        </p:nvSpPr>
        <p:spPr>
          <a:xfrm>
            <a:off x="2940414" y="1356206"/>
            <a:ext cx="7868700" cy="193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299">
                <a:solidFill>
                  <a:srgbClr val="2D2D2D"/>
                </a:solidFill>
                <a:latin typeface="Staatliches"/>
                <a:ea typeface="Staatliches"/>
                <a:cs typeface="Staatliches"/>
                <a:sym typeface="Staatliches"/>
              </a:rPr>
              <a:t>SHARPE RATIO</a:t>
            </a:r>
            <a:endParaRPr sz="6299">
              <a:solidFill>
                <a:srgbClr val="2D2D2D"/>
              </a:solidFill>
              <a:latin typeface="Staatliches"/>
              <a:ea typeface="Staatliches"/>
              <a:cs typeface="Staatliches"/>
              <a:sym typeface="Staatliches"/>
            </a:endParaRPr>
          </a:p>
          <a:p>
            <a:pPr indent="0" lvl="0" marL="0" marR="0" rtl="0" algn="l">
              <a:lnSpc>
                <a:spcPct val="100000"/>
              </a:lnSpc>
              <a:spcBef>
                <a:spcPts val="0"/>
              </a:spcBef>
              <a:spcAft>
                <a:spcPts val="0"/>
              </a:spcAft>
              <a:buNone/>
            </a:pPr>
            <a:r>
              <a:t/>
            </a:r>
            <a:endParaRPr sz="6299">
              <a:solidFill>
                <a:srgbClr val="2D2D2D"/>
              </a:solidFill>
              <a:latin typeface="Staatliches"/>
              <a:ea typeface="Staatliches"/>
              <a:cs typeface="Staatliches"/>
              <a:sym typeface="Staatliches"/>
            </a:endParaRPr>
          </a:p>
        </p:txBody>
      </p:sp>
      <p:cxnSp>
        <p:nvCxnSpPr>
          <p:cNvPr id="208" name="Google Shape;208;p20"/>
          <p:cNvCxnSpPr/>
          <p:nvPr/>
        </p:nvCxnSpPr>
        <p:spPr>
          <a:xfrm rot="5401591">
            <a:off x="-4116840" y="5138396"/>
            <a:ext cx="10286318" cy="0"/>
          </a:xfrm>
          <a:prstGeom prst="straightConnector1">
            <a:avLst/>
          </a:prstGeom>
          <a:noFill/>
          <a:ln cap="flat" cmpd="sng" w="9525">
            <a:solidFill>
              <a:srgbClr val="2D2D2D"/>
            </a:solidFill>
            <a:prstDash val="solid"/>
            <a:round/>
            <a:headEnd len="sm" w="sm" type="none"/>
            <a:tailEnd len="sm" w="sm" type="none"/>
          </a:ln>
        </p:spPr>
      </p:cxnSp>
      <p:cxnSp>
        <p:nvCxnSpPr>
          <p:cNvPr id="209" name="Google Shape;209;p20"/>
          <p:cNvCxnSpPr/>
          <p:nvPr/>
        </p:nvCxnSpPr>
        <p:spPr>
          <a:xfrm rot="10797133">
            <a:off x="-3" y="1016313"/>
            <a:ext cx="18288006" cy="0"/>
          </a:xfrm>
          <a:prstGeom prst="straightConnector1">
            <a:avLst/>
          </a:prstGeom>
          <a:noFill/>
          <a:ln cap="flat" cmpd="sng" w="9525">
            <a:solidFill>
              <a:srgbClr val="2D2D2D"/>
            </a:solidFill>
            <a:prstDash val="solid"/>
            <a:round/>
            <a:headEnd len="sm" w="sm" type="none"/>
            <a:tailEnd len="sm" w="sm" type="none"/>
          </a:ln>
        </p:spPr>
      </p:cxnSp>
      <p:grpSp>
        <p:nvGrpSpPr>
          <p:cNvPr id="210" name="Google Shape;210;p20"/>
          <p:cNvGrpSpPr/>
          <p:nvPr/>
        </p:nvGrpSpPr>
        <p:grpSpPr>
          <a:xfrm>
            <a:off x="-9525" y="-127825"/>
            <a:ext cx="3086120" cy="3194617"/>
            <a:chOff x="0" y="-28575"/>
            <a:chExt cx="812800" cy="841375"/>
          </a:xfrm>
        </p:grpSpPr>
        <p:sp>
          <p:nvSpPr>
            <p:cNvPr id="211" name="Google Shape;211;p20"/>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12" name="Google Shape;212;p20"/>
            <p:cNvSpPr txBox="1"/>
            <p:nvPr/>
          </p:nvSpPr>
          <p:spPr>
            <a:xfrm>
              <a:off x="0" y="-28575"/>
              <a:ext cx="812800" cy="841375"/>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13" name="Google Shape;213;p20"/>
          <p:cNvSpPr txBox="1"/>
          <p:nvPr/>
        </p:nvSpPr>
        <p:spPr>
          <a:xfrm>
            <a:off x="11389306" y="1868247"/>
            <a:ext cx="440100" cy="708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600" u="none" cap="none" strike="noStrike">
                <a:solidFill>
                  <a:srgbClr val="2D2D2D"/>
                </a:solidFill>
                <a:latin typeface="Quicksand"/>
                <a:ea typeface="Quicksand"/>
                <a:cs typeface="Quicksand"/>
                <a:sym typeface="Quicksand"/>
              </a:rPr>
              <a:t>1.</a:t>
            </a:r>
            <a:endParaRPr sz="1500"/>
          </a:p>
        </p:txBody>
      </p:sp>
      <p:sp>
        <p:nvSpPr>
          <p:cNvPr id="214" name="Google Shape;214;p20"/>
          <p:cNvSpPr txBox="1"/>
          <p:nvPr/>
        </p:nvSpPr>
        <p:spPr>
          <a:xfrm>
            <a:off x="11361027" y="3080601"/>
            <a:ext cx="496500" cy="708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600" u="none" cap="none" strike="noStrike">
                <a:solidFill>
                  <a:srgbClr val="2D2D2D"/>
                </a:solidFill>
                <a:latin typeface="Quicksand"/>
                <a:ea typeface="Quicksand"/>
                <a:cs typeface="Quicksand"/>
                <a:sym typeface="Quicksand"/>
              </a:rPr>
              <a:t>2.</a:t>
            </a:r>
            <a:endParaRPr sz="1500"/>
          </a:p>
        </p:txBody>
      </p:sp>
      <p:sp>
        <p:nvSpPr>
          <p:cNvPr id="215" name="Google Shape;215;p20"/>
          <p:cNvSpPr txBox="1"/>
          <p:nvPr/>
        </p:nvSpPr>
        <p:spPr>
          <a:xfrm>
            <a:off x="11277297" y="5161001"/>
            <a:ext cx="621600" cy="7080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b="0" i="0" lang="en-US" sz="4600" u="none" cap="none" strike="noStrike">
                <a:solidFill>
                  <a:srgbClr val="2D2D2D"/>
                </a:solidFill>
                <a:latin typeface="Quicksand"/>
                <a:ea typeface="Quicksand"/>
                <a:cs typeface="Quicksand"/>
                <a:sym typeface="Quicksand"/>
              </a:rPr>
              <a:t>3.</a:t>
            </a:r>
            <a:endParaRPr sz="1500"/>
          </a:p>
        </p:txBody>
      </p:sp>
      <p:sp>
        <p:nvSpPr>
          <p:cNvPr id="216" name="Google Shape;216;p20"/>
          <p:cNvSpPr txBox="1"/>
          <p:nvPr/>
        </p:nvSpPr>
        <p:spPr>
          <a:xfrm>
            <a:off x="12086775" y="1868250"/>
            <a:ext cx="4790400" cy="1961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b="1" lang="en-US" sz="1800">
                <a:solidFill>
                  <a:schemeClr val="dk1"/>
                </a:solidFill>
                <a:latin typeface="Roboto"/>
                <a:ea typeface="Roboto"/>
                <a:cs typeface="Roboto"/>
                <a:sym typeface="Roboto"/>
              </a:rPr>
              <a:t>The Sharpe ratio</a:t>
            </a:r>
            <a:r>
              <a:rPr lang="en-US" sz="1800">
                <a:solidFill>
                  <a:schemeClr val="dk1"/>
                </a:solidFill>
                <a:latin typeface="Roboto"/>
                <a:ea typeface="Roboto"/>
                <a:cs typeface="Roboto"/>
                <a:sym typeface="Roboto"/>
              </a:rPr>
              <a:t> is a widely used measure in finance to assess the</a:t>
            </a:r>
            <a:r>
              <a:rPr lang="en-US" sz="1800">
                <a:solidFill>
                  <a:srgbClr val="FF0000"/>
                </a:solidFill>
                <a:latin typeface="Roboto"/>
                <a:ea typeface="Roboto"/>
                <a:cs typeface="Roboto"/>
                <a:sym typeface="Roboto"/>
              </a:rPr>
              <a:t> risk-adjusted performance </a:t>
            </a:r>
            <a:r>
              <a:rPr lang="en-US" sz="1800">
                <a:solidFill>
                  <a:schemeClr val="dk1"/>
                </a:solidFill>
                <a:latin typeface="Roboto"/>
                <a:ea typeface="Roboto"/>
                <a:cs typeface="Roboto"/>
                <a:sym typeface="Roboto"/>
              </a:rPr>
              <a:t>of an investment portfolio</a:t>
            </a:r>
            <a:r>
              <a:rPr lang="en-US" sz="2100">
                <a:solidFill>
                  <a:schemeClr val="dk1"/>
                </a:solidFill>
                <a:latin typeface="Roboto"/>
                <a:ea typeface="Roboto"/>
                <a:cs typeface="Roboto"/>
                <a:sym typeface="Roboto"/>
              </a:rPr>
              <a:t>.</a:t>
            </a:r>
            <a:endParaRPr sz="325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US" sz="3250">
                <a:solidFill>
                  <a:schemeClr val="dk1"/>
                </a:solidFill>
              </a:rPr>
              <a:t> </a:t>
            </a:r>
            <a:endParaRPr sz="3250">
              <a:solidFill>
                <a:schemeClr val="dk1"/>
              </a:solidFill>
            </a:endParaRPr>
          </a:p>
          <a:p>
            <a:pPr indent="0" lvl="0" marL="0" marR="0" rtl="0" algn="l">
              <a:lnSpc>
                <a:spcPct val="140016"/>
              </a:lnSpc>
              <a:spcBef>
                <a:spcPts val="0"/>
              </a:spcBef>
              <a:spcAft>
                <a:spcPts val="0"/>
              </a:spcAft>
              <a:buNone/>
            </a:pPr>
            <a:r>
              <a:t/>
            </a:r>
            <a:endParaRPr sz="2450">
              <a:solidFill>
                <a:srgbClr val="2D2D2D"/>
              </a:solidFill>
              <a:latin typeface="Quicksand"/>
              <a:ea typeface="Quicksand"/>
              <a:cs typeface="Quicksand"/>
              <a:sym typeface="Quicksand"/>
            </a:endParaRPr>
          </a:p>
        </p:txBody>
      </p:sp>
      <p:sp>
        <p:nvSpPr>
          <p:cNvPr id="217" name="Google Shape;217;p20"/>
          <p:cNvSpPr txBox="1"/>
          <p:nvPr/>
        </p:nvSpPr>
        <p:spPr>
          <a:xfrm>
            <a:off x="321273" y="104150"/>
            <a:ext cx="4401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D9D9D9"/>
                </a:solidFill>
                <a:latin typeface="Staatliches"/>
                <a:ea typeface="Staatliches"/>
                <a:cs typeface="Staatliches"/>
                <a:sym typeface="Staatliches"/>
              </a:rPr>
              <a:t>7</a:t>
            </a:r>
            <a:r>
              <a:rPr b="0" i="0" lang="en-US" sz="4500" u="none" cap="none" strike="noStrike">
                <a:solidFill>
                  <a:srgbClr val="D9D9D9"/>
                </a:solidFill>
                <a:latin typeface="Staatliches"/>
                <a:ea typeface="Staatliches"/>
                <a:cs typeface="Staatliches"/>
                <a:sym typeface="Staatliches"/>
              </a:rPr>
              <a:t>.</a:t>
            </a:r>
            <a:endParaRPr/>
          </a:p>
        </p:txBody>
      </p:sp>
      <p:sp>
        <p:nvSpPr>
          <p:cNvPr id="218" name="Google Shape;218;p20"/>
          <p:cNvSpPr txBox="1"/>
          <p:nvPr/>
        </p:nvSpPr>
        <p:spPr>
          <a:xfrm>
            <a:off x="12096200" y="3080600"/>
            <a:ext cx="4790400" cy="2722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US" sz="1800">
                <a:solidFill>
                  <a:schemeClr val="dk1"/>
                </a:solidFill>
                <a:latin typeface="Roboto"/>
                <a:ea typeface="Roboto"/>
                <a:cs typeface="Roboto"/>
                <a:sym typeface="Roboto"/>
              </a:rPr>
              <a:t>Risk-Adjusted Returns</a:t>
            </a:r>
            <a:r>
              <a:rPr lang="en-US" sz="1800">
                <a:solidFill>
                  <a:schemeClr val="dk1"/>
                </a:solidFill>
                <a:latin typeface="Roboto"/>
                <a:ea typeface="Roboto"/>
                <a:cs typeface="Roboto"/>
                <a:sym typeface="Roboto"/>
              </a:rPr>
              <a:t>: The Sharpe ratio </a:t>
            </a:r>
            <a:r>
              <a:rPr lang="en-US" sz="1800">
                <a:solidFill>
                  <a:srgbClr val="FF0000"/>
                </a:solidFill>
                <a:latin typeface="Roboto"/>
                <a:ea typeface="Roboto"/>
                <a:cs typeface="Roboto"/>
                <a:sym typeface="Roboto"/>
              </a:rPr>
              <a:t>takes into account </a:t>
            </a:r>
            <a:r>
              <a:rPr lang="en-US" sz="1800">
                <a:solidFill>
                  <a:schemeClr val="dk1"/>
                </a:solidFill>
                <a:latin typeface="Roboto"/>
                <a:ea typeface="Roboto"/>
                <a:cs typeface="Roboto"/>
                <a:sym typeface="Roboto"/>
              </a:rPr>
              <a:t>not only the total return of an investment but also its </a:t>
            </a:r>
            <a:r>
              <a:rPr lang="en-US" sz="1800">
                <a:solidFill>
                  <a:srgbClr val="FF0000"/>
                </a:solidFill>
                <a:latin typeface="Roboto"/>
                <a:ea typeface="Roboto"/>
                <a:cs typeface="Roboto"/>
                <a:sym typeface="Roboto"/>
              </a:rPr>
              <a:t>volatility or risk</a:t>
            </a:r>
            <a:r>
              <a:rPr lang="en-US" sz="1800">
                <a:solidFill>
                  <a:schemeClr val="dk1"/>
                </a:solidFill>
                <a:latin typeface="Roboto"/>
                <a:ea typeface="Roboto"/>
                <a:cs typeface="Roboto"/>
                <a:sym typeface="Roboto"/>
              </a:rPr>
              <a:t>. By using this ratio, you are assessing the performance of your portfolio in relation to the amount of risk you are taking.</a:t>
            </a:r>
            <a:endParaRPr sz="1800">
              <a:solidFill>
                <a:schemeClr val="dk1"/>
              </a:solidFill>
            </a:endParaRPr>
          </a:p>
          <a:p>
            <a:pPr indent="0" lvl="0" marL="0" rtl="0" algn="l">
              <a:lnSpc>
                <a:spcPct val="115000"/>
              </a:lnSpc>
              <a:spcBef>
                <a:spcPts val="0"/>
              </a:spcBef>
              <a:spcAft>
                <a:spcPts val="0"/>
              </a:spcAft>
              <a:buSzPts val="1100"/>
              <a:buNone/>
            </a:pPr>
            <a:r>
              <a:t/>
            </a:r>
            <a:endParaRPr sz="2450">
              <a:solidFill>
                <a:schemeClr val="dk1"/>
              </a:solidFill>
            </a:endParaRPr>
          </a:p>
          <a:p>
            <a:pPr indent="0" lvl="0" marL="0" marR="0" rtl="0" algn="l">
              <a:lnSpc>
                <a:spcPct val="140016"/>
              </a:lnSpc>
              <a:spcBef>
                <a:spcPts val="0"/>
              </a:spcBef>
              <a:spcAft>
                <a:spcPts val="0"/>
              </a:spcAft>
              <a:buNone/>
            </a:pPr>
            <a:r>
              <a:t/>
            </a:r>
            <a:endParaRPr sz="2450">
              <a:solidFill>
                <a:srgbClr val="2D2D2D"/>
              </a:solidFill>
              <a:latin typeface="Quicksand"/>
              <a:ea typeface="Quicksand"/>
              <a:cs typeface="Quicksand"/>
              <a:sym typeface="Quicksand"/>
            </a:endParaRPr>
          </a:p>
        </p:txBody>
      </p:sp>
      <p:sp>
        <p:nvSpPr>
          <p:cNvPr id="219" name="Google Shape;219;p20"/>
          <p:cNvSpPr txBox="1"/>
          <p:nvPr/>
        </p:nvSpPr>
        <p:spPr>
          <a:xfrm>
            <a:off x="12086775" y="5161000"/>
            <a:ext cx="4790400" cy="3351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US" sz="1700">
                <a:solidFill>
                  <a:schemeClr val="dk1"/>
                </a:solidFill>
                <a:latin typeface="Roboto"/>
                <a:ea typeface="Roboto"/>
                <a:cs typeface="Roboto"/>
                <a:sym typeface="Roboto"/>
              </a:rPr>
              <a:t>Comparative Analysis: </a:t>
            </a:r>
            <a:r>
              <a:rPr lang="en-US" sz="1700">
                <a:solidFill>
                  <a:schemeClr val="dk1"/>
                </a:solidFill>
                <a:latin typeface="Roboto"/>
                <a:ea typeface="Roboto"/>
                <a:cs typeface="Roboto"/>
                <a:sym typeface="Roboto"/>
              </a:rPr>
              <a:t>The Sharpe ratio allows for the </a:t>
            </a:r>
            <a:r>
              <a:rPr lang="en-US" sz="1700">
                <a:solidFill>
                  <a:srgbClr val="FF0000"/>
                </a:solidFill>
                <a:latin typeface="Roboto"/>
                <a:ea typeface="Roboto"/>
                <a:cs typeface="Roboto"/>
                <a:sym typeface="Roboto"/>
              </a:rPr>
              <a:t>comparison </a:t>
            </a:r>
            <a:r>
              <a:rPr lang="en-US" sz="1700">
                <a:solidFill>
                  <a:schemeClr val="dk1"/>
                </a:solidFill>
                <a:latin typeface="Roboto"/>
                <a:ea typeface="Roboto"/>
                <a:cs typeface="Roboto"/>
                <a:sym typeface="Roboto"/>
              </a:rPr>
              <a:t>of different portfolios. Investors can use it to compare the risk-adjusted performance of various investment strategies or asset allocations. This helps in making </a:t>
            </a:r>
            <a:r>
              <a:rPr lang="en-US" sz="1700">
                <a:solidFill>
                  <a:srgbClr val="FF0000"/>
                </a:solidFill>
                <a:latin typeface="Roboto"/>
                <a:ea typeface="Roboto"/>
                <a:cs typeface="Roboto"/>
                <a:sym typeface="Roboto"/>
              </a:rPr>
              <a:t>informed decisions</a:t>
            </a:r>
            <a:r>
              <a:rPr lang="en-US" sz="1700">
                <a:solidFill>
                  <a:schemeClr val="dk1"/>
                </a:solidFill>
                <a:latin typeface="Roboto"/>
                <a:ea typeface="Roboto"/>
                <a:cs typeface="Roboto"/>
                <a:sym typeface="Roboto"/>
              </a:rPr>
              <a:t> about which portfolio might offer the best risk-return trade-off.</a:t>
            </a:r>
            <a:endParaRPr sz="1700">
              <a:solidFill>
                <a:schemeClr val="dk1"/>
              </a:solidFill>
            </a:endParaRPr>
          </a:p>
          <a:p>
            <a:pPr indent="0" lvl="0" marL="0" rtl="0" algn="l">
              <a:lnSpc>
                <a:spcPct val="115000"/>
              </a:lnSpc>
              <a:spcBef>
                <a:spcPts val="0"/>
              </a:spcBef>
              <a:spcAft>
                <a:spcPts val="0"/>
              </a:spcAft>
              <a:buSzPts val="1100"/>
              <a:buNone/>
            </a:pPr>
            <a:r>
              <a:t/>
            </a:r>
            <a:endParaRPr sz="2450">
              <a:solidFill>
                <a:schemeClr val="dk1"/>
              </a:solidFill>
            </a:endParaRPr>
          </a:p>
          <a:p>
            <a:pPr indent="0" lvl="0" marL="0" rtl="0" algn="l">
              <a:lnSpc>
                <a:spcPct val="115000"/>
              </a:lnSpc>
              <a:spcBef>
                <a:spcPts val="0"/>
              </a:spcBef>
              <a:spcAft>
                <a:spcPts val="0"/>
              </a:spcAft>
              <a:buSzPts val="1100"/>
              <a:buNone/>
            </a:pPr>
            <a:r>
              <a:rPr lang="en-US" sz="2450">
                <a:solidFill>
                  <a:schemeClr val="dk1"/>
                </a:solidFill>
              </a:rPr>
              <a:t> </a:t>
            </a:r>
            <a:endParaRPr sz="2450">
              <a:solidFill>
                <a:schemeClr val="dk1"/>
              </a:solidFill>
            </a:endParaRPr>
          </a:p>
          <a:p>
            <a:pPr indent="0" lvl="0" marL="0" marR="0" rtl="0" algn="l">
              <a:lnSpc>
                <a:spcPct val="140016"/>
              </a:lnSpc>
              <a:spcBef>
                <a:spcPts val="0"/>
              </a:spcBef>
              <a:spcAft>
                <a:spcPts val="0"/>
              </a:spcAft>
              <a:buNone/>
            </a:pPr>
            <a:r>
              <a:t/>
            </a:r>
            <a:endParaRPr sz="2450">
              <a:solidFill>
                <a:srgbClr val="2D2D2D"/>
              </a:solidFill>
              <a:latin typeface="Quicksand"/>
              <a:ea typeface="Quicksand"/>
              <a:cs typeface="Quicksand"/>
              <a:sym typeface="Quicksand"/>
            </a:endParaRPr>
          </a:p>
        </p:txBody>
      </p:sp>
      <p:sp>
        <p:nvSpPr>
          <p:cNvPr id="220" name="Google Shape;220;p20"/>
          <p:cNvSpPr txBox="1"/>
          <p:nvPr/>
        </p:nvSpPr>
        <p:spPr>
          <a:xfrm>
            <a:off x="12086775" y="7405300"/>
            <a:ext cx="4790400" cy="2917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SzPts val="1100"/>
              <a:buNone/>
            </a:pPr>
            <a:r>
              <a:rPr b="1" lang="en-US" sz="1700">
                <a:solidFill>
                  <a:schemeClr val="dk1"/>
                </a:solidFill>
                <a:latin typeface="Roboto"/>
                <a:ea typeface="Roboto"/>
                <a:cs typeface="Roboto"/>
                <a:sym typeface="Roboto"/>
              </a:rPr>
              <a:t>Volatility Management:</a:t>
            </a:r>
            <a:r>
              <a:rPr lang="en-US" sz="1700">
                <a:solidFill>
                  <a:schemeClr val="dk1"/>
                </a:solidFill>
                <a:latin typeface="Roboto"/>
                <a:ea typeface="Roboto"/>
                <a:cs typeface="Roboto"/>
                <a:sym typeface="Roboto"/>
              </a:rPr>
              <a:t> Cryptocurrencies are known for their</a:t>
            </a:r>
            <a:r>
              <a:rPr lang="en-US" sz="1700">
                <a:solidFill>
                  <a:srgbClr val="FF0000"/>
                </a:solidFill>
                <a:latin typeface="Roboto"/>
                <a:ea typeface="Roboto"/>
                <a:cs typeface="Roboto"/>
                <a:sym typeface="Roboto"/>
              </a:rPr>
              <a:t> price volatility</a:t>
            </a:r>
            <a:r>
              <a:rPr lang="en-US" sz="1700">
                <a:solidFill>
                  <a:schemeClr val="dk1"/>
                </a:solidFill>
                <a:latin typeface="Roboto"/>
                <a:ea typeface="Roboto"/>
                <a:cs typeface="Roboto"/>
                <a:sym typeface="Roboto"/>
              </a:rPr>
              <a:t>. The Sharpe ratio helps investors manage this volatility by considering both </a:t>
            </a:r>
            <a:r>
              <a:rPr lang="en-US" sz="1700">
                <a:solidFill>
                  <a:srgbClr val="FF0000"/>
                </a:solidFill>
                <a:latin typeface="Roboto"/>
                <a:ea typeface="Roboto"/>
                <a:cs typeface="Roboto"/>
                <a:sym typeface="Roboto"/>
              </a:rPr>
              <a:t>returns and risk</a:t>
            </a:r>
            <a:r>
              <a:rPr lang="en-US" sz="1700">
                <a:solidFill>
                  <a:schemeClr val="dk1"/>
                </a:solidFill>
                <a:latin typeface="Roboto"/>
                <a:ea typeface="Roboto"/>
                <a:cs typeface="Roboto"/>
                <a:sym typeface="Roboto"/>
              </a:rPr>
              <a:t>. A portfolio with a higher Sharpe ratio is generally preferred because it implies higher returns for the level of risk taken.</a:t>
            </a:r>
            <a:endParaRPr sz="1700">
              <a:solidFill>
                <a:schemeClr val="dk1"/>
              </a:solidFill>
            </a:endParaRPr>
          </a:p>
          <a:p>
            <a:pPr indent="0" lvl="0" marL="0" rtl="0" algn="l">
              <a:lnSpc>
                <a:spcPct val="115000"/>
              </a:lnSpc>
              <a:spcBef>
                <a:spcPts val="0"/>
              </a:spcBef>
              <a:spcAft>
                <a:spcPts val="0"/>
              </a:spcAft>
              <a:buSzPts val="1100"/>
              <a:buNone/>
            </a:pPr>
            <a:r>
              <a:rPr lang="en-US" sz="2450">
                <a:solidFill>
                  <a:schemeClr val="dk1"/>
                </a:solidFill>
              </a:rPr>
              <a:t> </a:t>
            </a:r>
            <a:endParaRPr sz="2450">
              <a:solidFill>
                <a:schemeClr val="dk1"/>
              </a:solidFill>
            </a:endParaRPr>
          </a:p>
          <a:p>
            <a:pPr indent="0" lvl="0" marL="0" marR="0" rtl="0" algn="l">
              <a:lnSpc>
                <a:spcPct val="140016"/>
              </a:lnSpc>
              <a:spcBef>
                <a:spcPts val="0"/>
              </a:spcBef>
              <a:spcAft>
                <a:spcPts val="0"/>
              </a:spcAft>
              <a:buNone/>
            </a:pPr>
            <a:r>
              <a:t/>
            </a:r>
            <a:endParaRPr sz="2450">
              <a:solidFill>
                <a:srgbClr val="2D2D2D"/>
              </a:solidFill>
              <a:latin typeface="Quicksand"/>
              <a:ea typeface="Quicksand"/>
              <a:cs typeface="Quicksand"/>
              <a:sym typeface="Quicksand"/>
            </a:endParaRPr>
          </a:p>
        </p:txBody>
      </p:sp>
      <p:sp>
        <p:nvSpPr>
          <p:cNvPr id="221" name="Google Shape;221;p20"/>
          <p:cNvSpPr txBox="1"/>
          <p:nvPr/>
        </p:nvSpPr>
        <p:spPr>
          <a:xfrm>
            <a:off x="11277300" y="7470000"/>
            <a:ext cx="621600" cy="892800"/>
          </a:xfrm>
          <a:prstGeom prst="rect">
            <a:avLst/>
          </a:prstGeom>
          <a:noFill/>
          <a:ln>
            <a:noFill/>
          </a:ln>
        </p:spPr>
        <p:txBody>
          <a:bodyPr anchorCtr="0" anchor="t" bIns="91425" lIns="91425" spcFirstLastPara="1" rIns="91425" wrap="square" tIns="91425">
            <a:spAutoFit/>
          </a:bodyPr>
          <a:lstStyle/>
          <a:p>
            <a:pPr indent="0" lvl="0" marL="0" rtl="0" algn="ctr">
              <a:lnSpc>
                <a:spcPct val="130000"/>
              </a:lnSpc>
              <a:spcBef>
                <a:spcPts val="0"/>
              </a:spcBef>
              <a:spcAft>
                <a:spcPts val="0"/>
              </a:spcAft>
              <a:buNone/>
            </a:pPr>
            <a:r>
              <a:rPr lang="en-US" sz="4600">
                <a:solidFill>
                  <a:srgbClr val="2D2D2D"/>
                </a:solidFill>
                <a:latin typeface="Quicksand"/>
                <a:ea typeface="Quicksand"/>
                <a:cs typeface="Quicksand"/>
                <a:sym typeface="Quicksand"/>
              </a:rPr>
              <a:t>4.</a:t>
            </a:r>
            <a:endParaRPr sz="1500">
              <a:solidFill>
                <a:schemeClr val="dk1"/>
              </a:solidFill>
            </a:endParaRPr>
          </a:p>
        </p:txBody>
      </p:sp>
      <p:pic>
        <p:nvPicPr>
          <p:cNvPr id="222" name="Google Shape;222;p20"/>
          <p:cNvPicPr preferRelativeResize="0"/>
          <p:nvPr/>
        </p:nvPicPr>
        <p:blipFill>
          <a:blip r:embed="rId3">
            <a:alphaModFix/>
          </a:blip>
          <a:stretch>
            <a:fillRect/>
          </a:stretch>
        </p:blipFill>
        <p:spPr>
          <a:xfrm>
            <a:off x="1302175" y="2707625"/>
            <a:ext cx="9205885" cy="74096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26" name="Shape 226"/>
        <p:cNvGrpSpPr/>
        <p:nvPr/>
      </p:nvGrpSpPr>
      <p:grpSpPr>
        <a:xfrm>
          <a:off x="0" y="0"/>
          <a:ext cx="0" cy="0"/>
          <a:chOff x="0" y="0"/>
          <a:chExt cx="0" cy="0"/>
        </a:xfrm>
      </p:grpSpPr>
      <p:sp>
        <p:nvSpPr>
          <p:cNvPr id="227" name="Google Shape;227;p21"/>
          <p:cNvSpPr/>
          <p:nvPr/>
        </p:nvSpPr>
        <p:spPr>
          <a:xfrm rot="-199180">
            <a:off x="1320745" y="1969860"/>
            <a:ext cx="8045701" cy="1055076"/>
          </a:xfrm>
          <a:prstGeom prst="ellipse">
            <a:avLst/>
          </a:prstGeom>
          <a:solidFill>
            <a:srgbClr val="EBFF45"/>
          </a:solidFill>
          <a:ln cap="flat" cmpd="sng" w="25400">
            <a:solidFill>
              <a:srgbClr val="EBFF4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28" name="Google Shape;228;p21"/>
          <p:cNvSpPr txBox="1"/>
          <p:nvPr/>
        </p:nvSpPr>
        <p:spPr>
          <a:xfrm>
            <a:off x="3408589" y="2006481"/>
            <a:ext cx="7868700" cy="969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US" sz="6299">
                <a:solidFill>
                  <a:srgbClr val="2D2D2D"/>
                </a:solidFill>
                <a:latin typeface="Staatliches"/>
                <a:ea typeface="Staatliches"/>
                <a:cs typeface="Staatliches"/>
                <a:sym typeface="Staatliches"/>
              </a:rPr>
              <a:t>Key features</a:t>
            </a:r>
            <a:endParaRPr sz="1200"/>
          </a:p>
        </p:txBody>
      </p:sp>
      <p:sp>
        <p:nvSpPr>
          <p:cNvPr id="229" name="Google Shape;229;p21"/>
          <p:cNvSpPr/>
          <p:nvPr/>
        </p:nvSpPr>
        <p:spPr>
          <a:xfrm>
            <a:off x="1703742" y="6721857"/>
            <a:ext cx="8543700" cy="2688900"/>
          </a:xfrm>
          <a:prstGeom prst="rect">
            <a:avLst/>
          </a:prstGeom>
          <a:solidFill>
            <a:srgbClr val="EBFF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21"/>
          <p:cNvPicPr preferRelativeResize="0"/>
          <p:nvPr/>
        </p:nvPicPr>
        <p:blipFill rotWithShape="1">
          <a:blip r:embed="rId3">
            <a:alphaModFix/>
          </a:blip>
          <a:srcRect b="26247" l="0" r="0" t="26247"/>
          <a:stretch/>
        </p:blipFill>
        <p:spPr>
          <a:xfrm>
            <a:off x="1471927" y="4473175"/>
            <a:ext cx="9007251" cy="4352449"/>
          </a:xfrm>
          <a:prstGeom prst="rect">
            <a:avLst/>
          </a:prstGeom>
          <a:noFill/>
          <a:ln>
            <a:noFill/>
          </a:ln>
        </p:spPr>
      </p:pic>
      <p:cxnSp>
        <p:nvCxnSpPr>
          <p:cNvPr id="231" name="Google Shape;231;p21"/>
          <p:cNvCxnSpPr/>
          <p:nvPr/>
        </p:nvCxnSpPr>
        <p:spPr>
          <a:xfrm rot="5401604">
            <a:off x="-4116901" y="5138438"/>
            <a:ext cx="10286401" cy="0"/>
          </a:xfrm>
          <a:prstGeom prst="straightConnector1">
            <a:avLst/>
          </a:prstGeom>
          <a:noFill/>
          <a:ln cap="flat" cmpd="sng" w="9525">
            <a:solidFill>
              <a:srgbClr val="2D2D2D"/>
            </a:solidFill>
            <a:prstDash val="solid"/>
            <a:round/>
            <a:headEnd len="sm" w="sm" type="none"/>
            <a:tailEnd len="sm" w="sm" type="none"/>
          </a:ln>
        </p:spPr>
      </p:cxnSp>
      <p:cxnSp>
        <p:nvCxnSpPr>
          <p:cNvPr id="232" name="Google Shape;232;p21"/>
          <p:cNvCxnSpPr/>
          <p:nvPr/>
        </p:nvCxnSpPr>
        <p:spPr>
          <a:xfrm rot="10797124">
            <a:off x="-3" y="1016337"/>
            <a:ext cx="18288006" cy="0"/>
          </a:xfrm>
          <a:prstGeom prst="straightConnector1">
            <a:avLst/>
          </a:prstGeom>
          <a:noFill/>
          <a:ln cap="flat" cmpd="sng" w="9525">
            <a:solidFill>
              <a:srgbClr val="2D2D2D"/>
            </a:solidFill>
            <a:prstDash val="solid"/>
            <a:round/>
            <a:headEnd len="sm" w="sm" type="none"/>
            <a:tailEnd len="sm" w="sm" type="none"/>
          </a:ln>
        </p:spPr>
      </p:cxnSp>
      <p:grpSp>
        <p:nvGrpSpPr>
          <p:cNvPr id="233" name="Google Shape;233;p21"/>
          <p:cNvGrpSpPr/>
          <p:nvPr/>
        </p:nvGrpSpPr>
        <p:grpSpPr>
          <a:xfrm>
            <a:off x="-9525" y="-127825"/>
            <a:ext cx="3085741" cy="3195091"/>
            <a:chOff x="0" y="-28575"/>
            <a:chExt cx="812700" cy="841500"/>
          </a:xfrm>
        </p:grpSpPr>
        <p:sp>
          <p:nvSpPr>
            <p:cNvPr id="234" name="Google Shape;234;p21"/>
            <p:cNvSpPr/>
            <p:nvPr/>
          </p:nvSpPr>
          <p:spPr>
            <a:xfrm>
              <a:off x="0" y="0"/>
              <a:ext cx="270933" cy="270753"/>
            </a:xfrm>
            <a:custGeom>
              <a:rect b="b" l="l" r="r" t="t"/>
              <a:pathLst>
                <a:path extrusionOk="0" h="270753" w="270933">
                  <a:moveTo>
                    <a:pt x="0" y="0"/>
                  </a:moveTo>
                  <a:lnTo>
                    <a:pt x="270933" y="0"/>
                  </a:lnTo>
                  <a:lnTo>
                    <a:pt x="270933" y="270753"/>
                  </a:lnTo>
                  <a:lnTo>
                    <a:pt x="0" y="270753"/>
                  </a:lnTo>
                  <a:close/>
                </a:path>
              </a:pathLst>
            </a:custGeom>
            <a:solidFill>
              <a:srgbClr val="2D2D2D"/>
            </a:solidFill>
            <a:ln>
              <a:noFill/>
            </a:ln>
          </p:spPr>
        </p:sp>
        <p:sp>
          <p:nvSpPr>
            <p:cNvPr id="235" name="Google Shape;235;p21"/>
            <p:cNvSpPr txBox="1"/>
            <p:nvPr/>
          </p:nvSpPr>
          <p:spPr>
            <a:xfrm>
              <a:off x="0" y="-28575"/>
              <a:ext cx="812700" cy="841500"/>
            </a:xfrm>
            <a:prstGeom prst="rect">
              <a:avLst/>
            </a:prstGeom>
            <a:noFill/>
            <a:ln>
              <a:noFill/>
            </a:ln>
          </p:spPr>
          <p:txBody>
            <a:bodyPr anchorCtr="0" anchor="ctr" bIns="50800" lIns="50800" spcFirstLastPara="1" rIns="50800" wrap="square" tIns="50800">
              <a:noAutofit/>
            </a:bodyPr>
            <a:lstStyle/>
            <a:p>
              <a:pPr indent="0" lvl="0" marL="0" marR="0" rtl="0" algn="ctr">
                <a:lnSpc>
                  <a:spcPct val="180500"/>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236" name="Google Shape;236;p21"/>
          <p:cNvSpPr txBox="1"/>
          <p:nvPr/>
        </p:nvSpPr>
        <p:spPr>
          <a:xfrm>
            <a:off x="321273" y="104150"/>
            <a:ext cx="440100" cy="692700"/>
          </a:xfrm>
          <a:prstGeom prst="rect">
            <a:avLst/>
          </a:prstGeom>
          <a:noFill/>
          <a:ln>
            <a:noFill/>
          </a:ln>
        </p:spPr>
        <p:txBody>
          <a:bodyPr anchorCtr="0" anchor="t" bIns="0" lIns="0" spcFirstLastPara="1" rIns="0" wrap="square" tIns="0">
            <a:spAutoFit/>
          </a:bodyPr>
          <a:lstStyle/>
          <a:p>
            <a:pPr indent="0" lvl="0" marL="0" marR="0" rtl="0" algn="ctr">
              <a:lnSpc>
                <a:spcPct val="130000"/>
              </a:lnSpc>
              <a:spcBef>
                <a:spcPts val="0"/>
              </a:spcBef>
              <a:spcAft>
                <a:spcPts val="0"/>
              </a:spcAft>
              <a:buNone/>
            </a:pPr>
            <a:r>
              <a:rPr lang="en-US" sz="4500">
                <a:solidFill>
                  <a:srgbClr val="D9D9D9"/>
                </a:solidFill>
                <a:latin typeface="Staatliches"/>
                <a:ea typeface="Staatliches"/>
                <a:cs typeface="Staatliches"/>
                <a:sym typeface="Staatliches"/>
              </a:rPr>
              <a:t>8</a:t>
            </a:r>
            <a:r>
              <a:rPr b="0" i="0" lang="en-US" sz="4500" u="none" cap="none" strike="noStrike">
                <a:solidFill>
                  <a:srgbClr val="D9D9D9"/>
                </a:solidFill>
                <a:latin typeface="Staatliches"/>
                <a:ea typeface="Staatliches"/>
                <a:cs typeface="Staatliches"/>
                <a:sym typeface="Staatliches"/>
              </a:rPr>
              <a:t>.</a:t>
            </a:r>
            <a:endParaRPr/>
          </a:p>
        </p:txBody>
      </p:sp>
      <p:sp>
        <p:nvSpPr>
          <p:cNvPr id="237" name="Google Shape;237;p21"/>
          <p:cNvSpPr txBox="1"/>
          <p:nvPr/>
        </p:nvSpPr>
        <p:spPr>
          <a:xfrm>
            <a:off x="10796250" y="1161075"/>
            <a:ext cx="7367400" cy="889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US" sz="2000">
                <a:solidFill>
                  <a:schemeClr val="dk1"/>
                </a:solidFill>
                <a:latin typeface="Roboto Serif"/>
                <a:ea typeface="Roboto Serif"/>
                <a:cs typeface="Roboto Serif"/>
                <a:sym typeface="Roboto Serif"/>
              </a:rPr>
              <a:t>1. Monte Carlo Simulations </a:t>
            </a:r>
            <a:r>
              <a:rPr i="1" lang="en-US" sz="2000">
                <a:solidFill>
                  <a:schemeClr val="dk1"/>
                </a:solidFill>
                <a:latin typeface="Roboto Serif Medium"/>
                <a:ea typeface="Roboto Serif Medium"/>
                <a:cs typeface="Roboto Serif Medium"/>
                <a:sym typeface="Roboto Serif Medium"/>
              </a:rPr>
              <a:t>(</a:t>
            </a:r>
            <a:r>
              <a:rPr i="1" lang="en-US" sz="2000">
                <a:solidFill>
                  <a:schemeClr val="dk1"/>
                </a:solidFill>
                <a:latin typeface="Roboto Serif Medium"/>
                <a:ea typeface="Roboto Serif Medium"/>
                <a:cs typeface="Roboto Serif Medium"/>
                <a:sym typeface="Roboto Serif Medium"/>
              </a:rPr>
              <a:t>MC Forecast Tools</a:t>
            </a:r>
            <a:r>
              <a:rPr i="1" lang="en-US" sz="2000">
                <a:solidFill>
                  <a:schemeClr val="dk1"/>
                </a:solidFill>
                <a:latin typeface="Roboto Serif Medium"/>
                <a:ea typeface="Roboto Serif Medium"/>
                <a:cs typeface="Roboto Serif Medium"/>
                <a:sym typeface="Roboto Serif Medium"/>
              </a:rPr>
              <a:t>)</a:t>
            </a:r>
            <a:br>
              <a:rPr lang="en-US" sz="2000">
                <a:solidFill>
                  <a:schemeClr val="dk1"/>
                </a:solidFill>
                <a:latin typeface="Roboto Serif Medium"/>
                <a:ea typeface="Roboto Serif Medium"/>
                <a:cs typeface="Roboto Serif Medium"/>
                <a:sym typeface="Roboto Serif Medium"/>
              </a:rPr>
            </a:br>
            <a:r>
              <a:rPr lang="en-US" sz="2000">
                <a:solidFill>
                  <a:srgbClr val="333333"/>
                </a:solidFill>
                <a:latin typeface="Roboto Serif Medium"/>
                <a:ea typeface="Roboto Serif Medium"/>
                <a:cs typeface="Roboto Serif Medium"/>
                <a:sym typeface="Roboto Serif Medium"/>
              </a:rPr>
              <a:t>Harness the power of Monte Carlo simulations using the MCForecastTools library. Our platform empowers you to simulate </a:t>
            </a:r>
            <a:r>
              <a:rPr lang="en-US" sz="2000">
                <a:solidFill>
                  <a:srgbClr val="FF0000"/>
                </a:solidFill>
                <a:latin typeface="Roboto Serif Medium"/>
                <a:ea typeface="Roboto Serif Medium"/>
                <a:cs typeface="Roboto Serif Medium"/>
                <a:sym typeface="Roboto Serif Medium"/>
              </a:rPr>
              <a:t>various market scenarios</a:t>
            </a:r>
            <a:r>
              <a:rPr lang="en-US" sz="2000">
                <a:solidFill>
                  <a:srgbClr val="333333"/>
                </a:solidFill>
                <a:latin typeface="Roboto Serif Medium"/>
                <a:ea typeface="Roboto Serif Medium"/>
                <a:cs typeface="Roboto Serif Medium"/>
                <a:sym typeface="Roboto Serif Medium"/>
              </a:rPr>
              <a:t>, allowing you to visualize potential portfolio outcomes and make informed decisions based on a range of possible </a:t>
            </a:r>
            <a:r>
              <a:rPr lang="en-US" sz="2000">
                <a:solidFill>
                  <a:srgbClr val="FF0000"/>
                </a:solidFill>
                <a:latin typeface="Roboto Serif Medium"/>
                <a:ea typeface="Roboto Serif Medium"/>
                <a:cs typeface="Roboto Serif Medium"/>
                <a:sym typeface="Roboto Serif Medium"/>
              </a:rPr>
              <a:t>future market conditions</a:t>
            </a:r>
            <a:r>
              <a:rPr lang="en-US" sz="2000">
                <a:solidFill>
                  <a:srgbClr val="333333"/>
                </a:solidFill>
                <a:latin typeface="Roboto Serif Medium"/>
                <a:ea typeface="Roboto Serif Medium"/>
                <a:cs typeface="Roboto Serif Medium"/>
                <a:sym typeface="Roboto Serif Medium"/>
              </a:rPr>
              <a:t>.</a:t>
            </a:r>
            <a:endParaRPr sz="2000">
              <a:solidFill>
                <a:srgbClr val="333333"/>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333333"/>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Roboto Serif"/>
                <a:ea typeface="Roboto Serif"/>
                <a:cs typeface="Roboto Serif"/>
                <a:sym typeface="Roboto Serif"/>
              </a:rPr>
              <a:t>2.Advanced Portfolio Screening</a:t>
            </a:r>
            <a:endParaRPr b="1" sz="2000">
              <a:solidFill>
                <a:schemeClr val="dk1"/>
              </a:solidFill>
              <a:latin typeface="Roboto Serif"/>
              <a:ea typeface="Roboto Serif"/>
              <a:cs typeface="Roboto Serif"/>
              <a:sym typeface="Roboto Serif"/>
            </a:endParaRPr>
          </a:p>
          <a:p>
            <a:pPr indent="0" lvl="0" marL="0" rtl="0" algn="l">
              <a:lnSpc>
                <a:spcPct val="115000"/>
              </a:lnSpc>
              <a:spcBef>
                <a:spcPts val="1200"/>
              </a:spcBef>
              <a:spcAft>
                <a:spcPts val="0"/>
              </a:spcAft>
              <a:buClr>
                <a:schemeClr val="dk1"/>
              </a:buClr>
              <a:buSzPts val="1100"/>
              <a:buFont typeface="Arial"/>
              <a:buNone/>
            </a:pPr>
            <a:r>
              <a:rPr lang="en-US" sz="2000">
                <a:solidFill>
                  <a:srgbClr val="333333"/>
                </a:solidFill>
                <a:latin typeface="Roboto Serif Medium"/>
                <a:ea typeface="Roboto Serif Medium"/>
                <a:cs typeface="Roboto Serif Medium"/>
                <a:sym typeface="Roboto Serif Medium"/>
              </a:rPr>
              <a:t>Our built-in screener efficiently </a:t>
            </a:r>
            <a:r>
              <a:rPr lang="en-US" sz="2000">
                <a:solidFill>
                  <a:srgbClr val="FF0000"/>
                </a:solidFill>
                <a:latin typeface="Roboto Serif Medium"/>
                <a:ea typeface="Roboto Serif Medium"/>
                <a:cs typeface="Roboto Serif Medium"/>
                <a:sym typeface="Roboto Serif Medium"/>
              </a:rPr>
              <a:t>filters </a:t>
            </a:r>
            <a:r>
              <a:rPr lang="en-US" sz="2000">
                <a:solidFill>
                  <a:srgbClr val="333333"/>
                </a:solidFill>
                <a:latin typeface="Roboto Serif Medium"/>
                <a:ea typeface="Roboto Serif Medium"/>
                <a:cs typeface="Roboto Serif Medium"/>
                <a:sym typeface="Roboto Serif Medium"/>
              </a:rPr>
              <a:t>through the vast array of cryptocurrencies, identifying promising opportunities while </a:t>
            </a:r>
            <a:r>
              <a:rPr lang="en-US" sz="2000">
                <a:solidFill>
                  <a:srgbClr val="FF0000"/>
                </a:solidFill>
                <a:latin typeface="Roboto Serif Medium"/>
                <a:ea typeface="Roboto Serif Medium"/>
                <a:cs typeface="Roboto Serif Medium"/>
                <a:sym typeface="Roboto Serif Medium"/>
              </a:rPr>
              <a:t>mitigating risks</a:t>
            </a:r>
            <a:r>
              <a:rPr lang="en-US" sz="2000">
                <a:solidFill>
                  <a:srgbClr val="333333"/>
                </a:solidFill>
                <a:latin typeface="Roboto Serif Medium"/>
                <a:ea typeface="Roboto Serif Medium"/>
                <a:cs typeface="Roboto Serif Medium"/>
                <a:sym typeface="Roboto Serif Medium"/>
              </a:rPr>
              <a:t>. Distinguish between the </a:t>
            </a:r>
            <a:r>
              <a:rPr lang="en-US" sz="2000">
                <a:solidFill>
                  <a:srgbClr val="FF0000"/>
                </a:solidFill>
                <a:latin typeface="Roboto Serif Medium"/>
                <a:ea typeface="Roboto Serif Medium"/>
                <a:cs typeface="Roboto Serif Medium"/>
                <a:sym typeface="Roboto Serif Medium"/>
              </a:rPr>
              <a:t>high-performing </a:t>
            </a:r>
            <a:r>
              <a:rPr lang="en-US" sz="2000">
                <a:solidFill>
                  <a:srgbClr val="333333"/>
                </a:solidFill>
                <a:latin typeface="Roboto Serif Medium"/>
                <a:ea typeface="Roboto Serif Medium"/>
                <a:cs typeface="Roboto Serif Medium"/>
                <a:sym typeface="Roboto Serif Medium"/>
              </a:rPr>
              <a:t>coins and those that may not align with your investment goals.</a:t>
            </a:r>
            <a:endParaRPr sz="2000">
              <a:solidFill>
                <a:srgbClr val="333333"/>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Clr>
                <a:schemeClr val="dk1"/>
              </a:buClr>
              <a:buSzPts val="1100"/>
              <a:buFont typeface="Arial"/>
              <a:buNone/>
            </a:pPr>
            <a:r>
              <a:t/>
            </a:r>
            <a:endParaRPr sz="2000">
              <a:solidFill>
                <a:srgbClr val="333333"/>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Clr>
                <a:schemeClr val="dk1"/>
              </a:buClr>
              <a:buSzPts val="1100"/>
              <a:buFont typeface="Arial"/>
              <a:buNone/>
            </a:pPr>
            <a:r>
              <a:rPr b="1" lang="en-US" sz="2000">
                <a:solidFill>
                  <a:schemeClr val="dk1"/>
                </a:solidFill>
                <a:latin typeface="Roboto Serif"/>
                <a:ea typeface="Roboto Serif"/>
                <a:cs typeface="Roboto Serif"/>
                <a:sym typeface="Roboto Serif"/>
              </a:rPr>
              <a:t>3.Portfolio Optimization                   </a:t>
            </a:r>
            <a:endParaRPr i="1" sz="2000">
              <a:solidFill>
                <a:schemeClr val="dk1"/>
              </a:solidFill>
              <a:latin typeface="Roboto Serif Medium"/>
              <a:ea typeface="Roboto Serif Medium"/>
              <a:cs typeface="Roboto Serif Medium"/>
              <a:sym typeface="Roboto Serif Medium"/>
            </a:endParaRPr>
          </a:p>
          <a:p>
            <a:pPr indent="0" lvl="0" marL="0" rtl="0" algn="l">
              <a:lnSpc>
                <a:spcPct val="115000"/>
              </a:lnSpc>
              <a:spcBef>
                <a:spcPts val="1200"/>
              </a:spcBef>
              <a:spcAft>
                <a:spcPts val="0"/>
              </a:spcAft>
              <a:buClr>
                <a:schemeClr val="dk1"/>
              </a:buClr>
              <a:buSzPts val="1100"/>
              <a:buFont typeface="Arial"/>
              <a:buNone/>
            </a:pPr>
            <a:r>
              <a:rPr lang="en-US" sz="2000">
                <a:solidFill>
                  <a:srgbClr val="333333"/>
                </a:solidFill>
                <a:latin typeface="Roboto Serif Medium"/>
                <a:ea typeface="Roboto Serif Medium"/>
                <a:cs typeface="Roboto Serif Medium"/>
                <a:sym typeface="Roboto Serif Medium"/>
              </a:rPr>
              <a:t>Introducing the </a:t>
            </a:r>
            <a:r>
              <a:rPr b="1" i="1" lang="en-US" sz="2200">
                <a:solidFill>
                  <a:srgbClr val="FF0000"/>
                </a:solidFill>
                <a:latin typeface="Roboto Serif"/>
                <a:ea typeface="Roboto Serif"/>
                <a:cs typeface="Roboto Serif"/>
                <a:sym typeface="Roboto Serif"/>
              </a:rPr>
              <a:t>NEW LIBRARY</a:t>
            </a:r>
            <a:r>
              <a:rPr b="1" lang="en-US" sz="2200">
                <a:solidFill>
                  <a:srgbClr val="333333"/>
                </a:solidFill>
                <a:latin typeface="Roboto Serif"/>
                <a:ea typeface="Roboto Serif"/>
                <a:cs typeface="Roboto Serif"/>
                <a:sym typeface="Roboto Serif"/>
              </a:rPr>
              <a:t>  </a:t>
            </a:r>
            <a:r>
              <a:rPr lang="en-US" sz="2000">
                <a:solidFill>
                  <a:srgbClr val="333333"/>
                </a:solidFill>
                <a:latin typeface="Roboto Serif Medium"/>
                <a:ea typeface="Roboto Serif Medium"/>
                <a:cs typeface="Roboto Serif Medium"/>
                <a:sym typeface="Roboto Serif Medium"/>
              </a:rPr>
              <a:t>to our toolkit – </a:t>
            </a:r>
            <a:r>
              <a:rPr lang="en-US" sz="2000">
                <a:solidFill>
                  <a:srgbClr val="FF0000"/>
                </a:solidFill>
                <a:latin typeface="Roboto Serif Medium"/>
                <a:ea typeface="Roboto Serif Medium"/>
                <a:cs typeface="Roboto Serif Medium"/>
                <a:sym typeface="Roboto Serif Medium"/>
              </a:rPr>
              <a:t>PyPortfolioOpt</a:t>
            </a:r>
            <a:r>
              <a:rPr lang="en-US" sz="2000">
                <a:solidFill>
                  <a:srgbClr val="333333"/>
                </a:solidFill>
                <a:latin typeface="Roboto Serif Medium"/>
                <a:ea typeface="Roboto Serif Medium"/>
                <a:cs typeface="Roboto Serif Medium"/>
                <a:sym typeface="Roboto Serif Medium"/>
              </a:rPr>
              <a:t>. This library enables sophisticated portfolio optimization techniques, considering risk, return, and various constraints. Define your investment goals, set initial investment numbers, and let </a:t>
            </a:r>
            <a:r>
              <a:rPr lang="en-US" sz="2000">
                <a:solidFill>
                  <a:srgbClr val="FF0000"/>
                </a:solidFill>
                <a:latin typeface="Roboto Serif Medium"/>
                <a:ea typeface="Roboto Serif Medium"/>
                <a:cs typeface="Roboto Serif Medium"/>
                <a:sym typeface="Roboto Serif Medium"/>
              </a:rPr>
              <a:t>PyPortfolioOpt</a:t>
            </a:r>
            <a:r>
              <a:rPr lang="en-US" sz="2000">
                <a:solidFill>
                  <a:srgbClr val="333333"/>
                </a:solidFill>
                <a:latin typeface="Roboto Serif Medium"/>
                <a:ea typeface="Roboto Serif Medium"/>
                <a:cs typeface="Roboto Serif Medium"/>
                <a:sym typeface="Roboto Serif Medium"/>
              </a:rPr>
              <a:t> craft a tailored portfolio that aligns with your unique risk appetite.</a:t>
            </a:r>
            <a:endParaRPr sz="2000">
              <a:solidFill>
                <a:srgbClr val="333333"/>
              </a:solidFill>
              <a:latin typeface="Roboto Serif Medium"/>
              <a:ea typeface="Roboto Serif Medium"/>
              <a:cs typeface="Roboto Serif Medium"/>
              <a:sym typeface="Roboto Serif Medium"/>
            </a:endParaRPr>
          </a:p>
          <a:p>
            <a:pPr indent="0" lvl="0" marL="0" rtl="0" algn="l">
              <a:spcBef>
                <a:spcPts val="1200"/>
              </a:spcBef>
              <a:spcAft>
                <a:spcPts val="0"/>
              </a:spcAft>
              <a:buNone/>
            </a:pPr>
            <a:r>
              <a:t/>
            </a:r>
            <a:endParaRPr sz="3200">
              <a:solidFill>
                <a:schemeClr val="dk1"/>
              </a:solidFill>
              <a:latin typeface="Calibri"/>
              <a:ea typeface="Calibri"/>
              <a:cs typeface="Calibri"/>
              <a:sym typeface="Calibri"/>
            </a:endParaRPr>
          </a:p>
        </p:txBody>
      </p:sp>
      <p:pic>
        <p:nvPicPr>
          <p:cNvPr id="238" name="Google Shape;238;p21"/>
          <p:cNvPicPr preferRelativeResize="0"/>
          <p:nvPr/>
        </p:nvPicPr>
        <p:blipFill>
          <a:blip r:embed="rId4">
            <a:alphaModFix/>
          </a:blip>
          <a:stretch>
            <a:fillRect/>
          </a:stretch>
        </p:blipFill>
        <p:spPr>
          <a:xfrm>
            <a:off x="14656133" y="6901075"/>
            <a:ext cx="1191293" cy="767750"/>
          </a:xfrm>
          <a:prstGeom prst="rect">
            <a:avLst/>
          </a:prstGeom>
          <a:noFill/>
          <a:ln>
            <a:noFill/>
          </a:ln>
        </p:spPr>
      </p:pic>
      <p:sp>
        <p:nvSpPr>
          <p:cNvPr id="239" name="Google Shape;239;p21"/>
          <p:cNvSpPr txBox="1"/>
          <p:nvPr/>
        </p:nvSpPr>
        <p:spPr>
          <a:xfrm>
            <a:off x="13845050" y="9454950"/>
            <a:ext cx="626700" cy="16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cxnSp>
        <p:nvCxnSpPr>
          <p:cNvPr id="240" name="Google Shape;240;p21"/>
          <p:cNvCxnSpPr/>
          <p:nvPr/>
        </p:nvCxnSpPr>
        <p:spPr>
          <a:xfrm flipH="1" rot="10800000">
            <a:off x="14321925" y="7537775"/>
            <a:ext cx="258000" cy="2211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